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0" r:id="rId1"/>
  </p:sldMasterIdLst>
  <p:notesMasterIdLst>
    <p:notesMasterId r:id="rId69"/>
  </p:notesMasterIdLst>
  <p:handoutMasterIdLst>
    <p:handoutMasterId r:id="rId70"/>
  </p:handoutMasterIdLst>
  <p:sldIdLst>
    <p:sldId id="285" r:id="rId2"/>
    <p:sldId id="480" r:id="rId3"/>
    <p:sldId id="299" r:id="rId4"/>
    <p:sldId id="401" r:id="rId5"/>
    <p:sldId id="402" r:id="rId6"/>
    <p:sldId id="403" r:id="rId7"/>
    <p:sldId id="306" r:id="rId8"/>
    <p:sldId id="405" r:id="rId9"/>
    <p:sldId id="308" r:id="rId10"/>
    <p:sldId id="309" r:id="rId11"/>
    <p:sldId id="310" r:id="rId12"/>
    <p:sldId id="311" r:id="rId13"/>
    <p:sldId id="406" r:id="rId14"/>
    <p:sldId id="312" r:id="rId15"/>
    <p:sldId id="313" r:id="rId16"/>
    <p:sldId id="314" r:id="rId17"/>
    <p:sldId id="458" r:id="rId18"/>
    <p:sldId id="426" r:id="rId19"/>
    <p:sldId id="427" r:id="rId20"/>
    <p:sldId id="428" r:id="rId21"/>
    <p:sldId id="429" r:id="rId22"/>
    <p:sldId id="430" r:id="rId23"/>
    <p:sldId id="431" r:id="rId24"/>
    <p:sldId id="432" r:id="rId25"/>
    <p:sldId id="433" r:id="rId26"/>
    <p:sldId id="434" r:id="rId27"/>
    <p:sldId id="435" r:id="rId28"/>
    <p:sldId id="436" r:id="rId29"/>
    <p:sldId id="448" r:id="rId30"/>
    <p:sldId id="449" r:id="rId31"/>
    <p:sldId id="438" r:id="rId32"/>
    <p:sldId id="450" r:id="rId33"/>
    <p:sldId id="452" r:id="rId34"/>
    <p:sldId id="453" r:id="rId35"/>
    <p:sldId id="455" r:id="rId36"/>
    <p:sldId id="456" r:id="rId37"/>
    <p:sldId id="457" r:id="rId38"/>
    <p:sldId id="320" r:id="rId39"/>
    <p:sldId id="316" r:id="rId40"/>
    <p:sldId id="317" r:id="rId41"/>
    <p:sldId id="318" r:id="rId42"/>
    <p:sldId id="321" r:id="rId43"/>
    <p:sldId id="331" r:id="rId44"/>
    <p:sldId id="322" r:id="rId45"/>
    <p:sldId id="333" r:id="rId46"/>
    <p:sldId id="343" r:id="rId47"/>
    <p:sldId id="335" r:id="rId48"/>
    <p:sldId id="460" r:id="rId49"/>
    <p:sldId id="461" r:id="rId50"/>
    <p:sldId id="344" r:id="rId51"/>
    <p:sldId id="462" r:id="rId52"/>
    <p:sldId id="463" r:id="rId53"/>
    <p:sldId id="346" r:id="rId54"/>
    <p:sldId id="464" r:id="rId55"/>
    <p:sldId id="465" r:id="rId56"/>
    <p:sldId id="466" r:id="rId57"/>
    <p:sldId id="467" r:id="rId58"/>
    <p:sldId id="468" r:id="rId59"/>
    <p:sldId id="469" r:id="rId60"/>
    <p:sldId id="472" r:id="rId61"/>
    <p:sldId id="355" r:id="rId62"/>
    <p:sldId id="475" r:id="rId63"/>
    <p:sldId id="476" r:id="rId64"/>
    <p:sldId id="423" r:id="rId65"/>
    <p:sldId id="478" r:id="rId66"/>
    <p:sldId id="479" r:id="rId67"/>
    <p:sldId id="295"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6E71"/>
    <a:srgbClr val="3AC62F"/>
    <a:srgbClr val="064B7C"/>
    <a:srgbClr val="1B97D1"/>
    <a:srgbClr val="494949"/>
    <a:srgbClr val="686868"/>
    <a:srgbClr val="969696"/>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12" autoAdjust="0"/>
    <p:restoredTop sz="90260" autoAdjust="0"/>
  </p:normalViewPr>
  <p:slideViewPr>
    <p:cSldViewPr snapToGrid="0" snapToObjects="1">
      <p:cViewPr>
        <p:scale>
          <a:sx n="103" d="100"/>
          <a:sy n="103" d="100"/>
        </p:scale>
        <p:origin x="-704" y="-888"/>
      </p:cViewPr>
      <p:guideLst>
        <p:guide orient="horz"/>
        <p:guide pos="560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72A81F-78C7-E440-9079-2EB66B8AC635}" type="datetimeFigureOut">
              <a:rPr lang="en-US" smtClean="0"/>
              <a:t>11/14/14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3513AF-E49A-4440-8C95-B32979C7EF27}" type="slidenum">
              <a:rPr lang="en-US" smtClean="0"/>
              <a:t>‹#›</a:t>
            </a:fld>
            <a:endParaRPr lang="en-US"/>
          </a:p>
        </p:txBody>
      </p:sp>
    </p:spTree>
    <p:extLst>
      <p:ext uri="{BB962C8B-B14F-4D97-AF65-F5344CB8AC3E}">
        <p14:creationId xmlns:p14="http://schemas.microsoft.com/office/powerpoint/2010/main" val="325773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C3568D-0BFB-614F-857F-9A2B6EBEEF77}" type="datetimeFigureOut">
              <a:rPr lang="en-US" smtClean="0"/>
              <a:t>11/14/14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28E766-D65B-A946-AB93-E463F7094F33}" type="slidenum">
              <a:rPr lang="en-US" smtClean="0"/>
              <a:t>‹#›</a:t>
            </a:fld>
            <a:endParaRPr lang="en-US"/>
          </a:p>
        </p:txBody>
      </p:sp>
    </p:spTree>
    <p:extLst>
      <p:ext uri="{BB962C8B-B14F-4D97-AF65-F5344CB8AC3E}">
        <p14:creationId xmlns:p14="http://schemas.microsoft.com/office/powerpoint/2010/main" val="381102757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www.npmjs.or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localhost:XXXX"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customer</a:t>
            </a:r>
            <a:r>
              <a:rPr lang="en-US" baseline="0" dirty="0" smtClean="0"/>
              <a:t> presentations consider putting the customer’s name on the first slide.</a:t>
            </a:r>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a:t>
            </a:fld>
            <a:endParaRPr lang="en-US"/>
          </a:p>
        </p:txBody>
      </p:sp>
    </p:spTree>
    <p:extLst>
      <p:ext uri="{BB962C8B-B14F-4D97-AF65-F5344CB8AC3E}">
        <p14:creationId xmlns:p14="http://schemas.microsoft.com/office/powerpoint/2010/main" val="2404968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SzPct val="60000"/>
            </a:pPr>
            <a:r>
              <a:rPr lang="en-US" dirty="0" smtClean="0"/>
              <a:t>NPM: Node Package Manager</a:t>
            </a:r>
          </a:p>
          <a:p>
            <a:pPr marL="914400" marR="0" lvl="2" indent="0" algn="l" defTabSz="457200" rtl="0" eaLnBrk="1" fontAlgn="auto" latinLnBrk="0" hangingPunct="1">
              <a:lnSpc>
                <a:spcPct val="100000"/>
              </a:lnSpc>
              <a:spcBef>
                <a:spcPts val="0"/>
              </a:spcBef>
              <a:spcAft>
                <a:spcPts val="0"/>
              </a:spcAft>
              <a:buClrTx/>
              <a:buSzPct val="60000"/>
              <a:buFontTx/>
              <a:buNone/>
              <a:tabLst/>
              <a:defRPr/>
            </a:pPr>
            <a:r>
              <a:rPr lang="en-US" dirty="0" smtClean="0">
                <a:hlinkClick r:id="rId3"/>
              </a:rPr>
              <a:t>https://www.npmjs.org/</a:t>
            </a:r>
            <a:r>
              <a:rPr lang="en-US" dirty="0" smtClean="0"/>
              <a:t>  </a:t>
            </a:r>
          </a:p>
          <a:p>
            <a:pPr marL="914400" marR="0" lvl="2" indent="0" algn="l" defTabSz="457200" rtl="0" eaLnBrk="1" fontAlgn="auto" latinLnBrk="0" hangingPunct="1">
              <a:lnSpc>
                <a:spcPct val="100000"/>
              </a:lnSpc>
              <a:spcBef>
                <a:spcPts val="0"/>
              </a:spcBef>
              <a:spcAft>
                <a:spcPts val="0"/>
              </a:spcAft>
              <a:buClrTx/>
              <a:buSzPct val="60000"/>
              <a:buFontTx/>
              <a:buNone/>
              <a:tabLst/>
              <a:defRPr/>
            </a:pPr>
            <a:endParaRPr lang="en-US" sz="1400" dirty="0" smtClean="0"/>
          </a:p>
          <a:p>
            <a:pPr marL="914400" marR="0" lvl="2" indent="0" algn="l" defTabSz="457200" rtl="0" eaLnBrk="1" fontAlgn="auto" latinLnBrk="0" hangingPunct="1">
              <a:lnSpc>
                <a:spcPct val="100000"/>
              </a:lnSpc>
              <a:spcBef>
                <a:spcPts val="0"/>
              </a:spcBef>
              <a:spcAft>
                <a:spcPts val="0"/>
              </a:spcAft>
              <a:buClrTx/>
              <a:buSzPct val="60000"/>
              <a:buFontTx/>
              <a:buNone/>
              <a:tabLst/>
              <a:defRPr/>
            </a:pPr>
            <a:r>
              <a:rPr lang="en-US" sz="1400" dirty="0" smtClean="0"/>
              <a:t>Have them browse</a:t>
            </a:r>
            <a:r>
              <a:rPr lang="en-US" sz="1400" baseline="0" dirty="0" smtClean="0"/>
              <a:t> packages in their own time</a:t>
            </a:r>
            <a:endParaRPr lang="en-US" sz="1400" dirty="0" smtClean="0"/>
          </a:p>
          <a:p>
            <a:pPr lvl="2">
              <a:buSzPct val="60000"/>
            </a:pPr>
            <a:endParaRPr lang="en-US" sz="1400" dirty="0" smtClean="0">
              <a:latin typeface="Menlo Bold"/>
              <a:cs typeface="Menlo Bold"/>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t>12</a:t>
            </a:fld>
            <a:endParaRPr lang="en-US"/>
          </a:p>
        </p:txBody>
      </p:sp>
    </p:spTree>
    <p:extLst>
      <p:ext uri="{BB962C8B-B14F-4D97-AF65-F5344CB8AC3E}">
        <p14:creationId xmlns:p14="http://schemas.microsoft.com/office/powerpoint/2010/main" val="2241285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 Apigee</a:t>
            </a:r>
            <a:r>
              <a:rPr lang="en-US" baseline="0" dirty="0" smtClean="0"/>
              <a:t> has created some great packages for Node (briefly discuss, more on these later hands on)</a:t>
            </a: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Discuss the different </a:t>
            </a:r>
            <a:r>
              <a:rPr lang="en-US" baseline="0" dirty="0" err="1" smtClean="0"/>
              <a:t>npm</a:t>
            </a:r>
            <a:r>
              <a:rPr lang="en-US" baseline="0" dirty="0" smtClean="0"/>
              <a:t> commands and mention that –g can break things. Best practice is to install for each instance.</a:t>
            </a:r>
          </a:p>
          <a:p>
            <a:pPr>
              <a:spcBef>
                <a:spcPts val="0"/>
              </a:spcBef>
              <a:buNone/>
            </a:pPr>
            <a:endParaRPr lang="en-US" dirty="0" smtClean="0"/>
          </a:p>
          <a:p>
            <a:pPr>
              <a:spcBef>
                <a:spcPts val="0"/>
              </a:spcBef>
              <a:buNone/>
            </a:pPr>
            <a:r>
              <a:rPr lang="en-US" dirty="0" smtClean="0"/>
              <a:t>Why do we</a:t>
            </a:r>
            <a:r>
              <a:rPr lang="en-US" baseline="0" dirty="0" smtClean="0"/>
              <a:t> install node locally? Benefits of installing locally? Unit tests, regression tests, QA. </a:t>
            </a:r>
          </a:p>
          <a:p>
            <a:pPr>
              <a:spcBef>
                <a:spcPts val="0"/>
              </a:spcBef>
              <a:buNone/>
            </a:pPr>
            <a:endParaRPr lang="en-US" baseline="0" dirty="0" smtClean="0"/>
          </a:p>
          <a:p>
            <a:pPr>
              <a:spcBef>
                <a:spcPts val="0"/>
              </a:spcBef>
              <a:buNone/>
            </a:pPr>
            <a:r>
              <a:rPr lang="en-US" baseline="0" dirty="0" smtClean="0"/>
              <a:t>Also robust integration and platform independence.</a:t>
            </a:r>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15</a:t>
            </a:fld>
            <a:endParaRPr lang="en-US"/>
          </a:p>
        </p:txBody>
      </p:sp>
    </p:spTree>
    <p:extLst>
      <p:ext uri="{BB962C8B-B14F-4D97-AF65-F5344CB8AC3E}">
        <p14:creationId xmlns:p14="http://schemas.microsoft.com/office/powerpoint/2010/main" val="1594733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a:t>
            </a:r>
            <a:r>
              <a:rPr lang="en-US" baseline="0" dirty="0" smtClean="0"/>
              <a:t> should have completed pre-course work – installing Postman (or alternative), Node.js, and have this basic version running</a:t>
            </a:r>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Test by going to </a:t>
            </a:r>
            <a:r>
              <a:rPr lang="en-US" dirty="0" smtClean="0">
                <a:hlinkClick r:id="rId3"/>
              </a:rPr>
              <a:t>http://localhost:XXXX</a:t>
            </a:r>
            <a:r>
              <a:rPr lang="en-US" dirty="0" smtClean="0"/>
              <a:t> (port number)</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Does this correspond</a:t>
            </a:r>
            <a:r>
              <a:rPr lang="en-US" baseline="0" dirty="0" smtClean="0"/>
              <a:t> to slide 11?</a:t>
            </a:r>
            <a:endParaRPr lang="en-US"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17</a:t>
            </a:fld>
            <a:endParaRPr lang="en-US"/>
          </a:p>
        </p:txBody>
      </p:sp>
    </p:spTree>
    <p:extLst>
      <p:ext uri="{BB962C8B-B14F-4D97-AF65-F5344CB8AC3E}">
        <p14:creationId xmlns:p14="http://schemas.microsoft.com/office/powerpoint/2010/main" val="3944036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You can</a:t>
            </a:r>
            <a:r>
              <a:rPr lang="en-US" baseline="0" dirty="0" smtClean="0"/>
              <a:t> add a question mark to the end of a route parameter to make it optional (/path/:object?)</a:t>
            </a:r>
          </a:p>
          <a:p>
            <a:pPr>
              <a:spcBef>
                <a:spcPts val="0"/>
              </a:spcBef>
              <a:buNone/>
            </a:pPr>
            <a:endParaRPr lang="en-US" baseline="0" dirty="0" smtClean="0"/>
          </a:p>
          <a:p>
            <a:pPr>
              <a:spcBef>
                <a:spcPts val="0"/>
              </a:spcBef>
              <a:buNone/>
            </a:pP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Instructor notes:</a:t>
            </a:r>
            <a:r>
              <a:rPr lang="en-US" baseline="0" dirty="0" smtClean="0"/>
              <a:t> </a:t>
            </a:r>
            <a:r>
              <a:rPr lang="en-US" dirty="0" smtClean="0"/>
              <a:t>Demo the Apigee HR</a:t>
            </a:r>
            <a:r>
              <a:rPr lang="en-US" baseline="0" dirty="0" smtClean="0"/>
              <a:t> API</a:t>
            </a:r>
          </a:p>
          <a:p>
            <a:pPr>
              <a:spcBef>
                <a:spcPts val="0"/>
              </a:spcBef>
              <a:buNone/>
            </a:pPr>
            <a:endParaRPr lang="en-US" dirty="0" smtClean="0"/>
          </a:p>
          <a:p>
            <a:pPr>
              <a:spcBef>
                <a:spcPts val="0"/>
              </a:spcBef>
              <a:buNone/>
            </a:pPr>
            <a:r>
              <a:rPr lang="en-US" dirty="0" smtClean="0"/>
              <a:t>Use the image proxy example to demo pipe:</a:t>
            </a:r>
            <a:r>
              <a:rPr lang="en-US" baseline="0" dirty="0" smtClean="0"/>
              <a:t> http://</a:t>
            </a:r>
            <a:r>
              <a:rPr lang="en-US" baseline="0" dirty="0" err="1" smtClean="0"/>
              <a:t>apigeecertification-prod.apigee.net</a:t>
            </a:r>
            <a:r>
              <a:rPr lang="en-US" baseline="0" dirty="0" smtClean="0"/>
              <a:t>/images/images/92e0304a-0586-11e4-af32-dba2aeab5bdc/</a:t>
            </a:r>
            <a:r>
              <a:rPr lang="en-US" baseline="0" dirty="0" err="1" smtClean="0"/>
              <a:t>image.jpg</a:t>
            </a:r>
            <a:endParaRPr lang="en-US" baseline="0" dirty="0" smtClean="0"/>
          </a:p>
          <a:p>
            <a:pPr>
              <a:spcBef>
                <a:spcPts val="0"/>
              </a:spcBef>
              <a:buNone/>
            </a:pPr>
            <a:endParaRPr lang="en-US" baseline="0" dirty="0" smtClean="0"/>
          </a:p>
          <a:p>
            <a:pPr>
              <a:spcBef>
                <a:spcPts val="0"/>
              </a:spcBef>
              <a:buNone/>
            </a:pPr>
            <a:r>
              <a:rPr lang="en-US" baseline="0" dirty="0" smtClean="0"/>
              <a:t>(Instructor link: https://</a:t>
            </a:r>
            <a:r>
              <a:rPr lang="en-US" baseline="0" dirty="0" err="1" smtClean="0"/>
              <a:t>enterprise.apigee.com</a:t>
            </a:r>
            <a:r>
              <a:rPr lang="en-US" baseline="0" dirty="0" smtClean="0"/>
              <a:t>/platform/#/</a:t>
            </a:r>
            <a:r>
              <a:rPr lang="en-US" baseline="0" dirty="0" err="1" smtClean="0"/>
              <a:t>apigeecertification</a:t>
            </a:r>
            <a:r>
              <a:rPr lang="en-US" baseline="0" dirty="0" smtClean="0"/>
              <a:t>/</a:t>
            </a:r>
            <a:r>
              <a:rPr lang="en-US" baseline="0" dirty="0" err="1" smtClean="0"/>
              <a:t>apis</a:t>
            </a:r>
            <a:r>
              <a:rPr lang="en-US" baseline="0" dirty="0" smtClean="0"/>
              <a:t>/images/1?section=develop)</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Show a demonstration of series, parallel and waterfall</a:t>
            </a:r>
          </a:p>
          <a:p>
            <a:pPr>
              <a:spcBef>
                <a:spcPts val="0"/>
              </a:spcBef>
              <a:buNone/>
            </a:pPr>
            <a:endParaRPr lang="en-US" dirty="0" smtClean="0"/>
          </a:p>
          <a:p>
            <a:pPr>
              <a:spcBef>
                <a:spcPts val="0"/>
              </a:spcBef>
              <a:buNone/>
            </a:pPr>
            <a:r>
              <a:rPr lang="en-US" dirty="0" smtClean="0"/>
              <a:t>Each takes</a:t>
            </a:r>
            <a:r>
              <a:rPr lang="en-US" baseline="0" dirty="0" smtClean="0"/>
              <a:t> an array or set of objects and performs a function against them asynchronously (great for data manipulation!)</a:t>
            </a:r>
          </a:p>
          <a:p>
            <a:pPr>
              <a:spcBef>
                <a:spcPts val="0"/>
              </a:spcBef>
              <a:buNone/>
            </a:pPr>
            <a:endParaRPr lang="en-US" baseline="0" dirty="0" smtClean="0"/>
          </a:p>
          <a:p>
            <a:pPr>
              <a:spcBef>
                <a:spcPts val="0"/>
              </a:spcBef>
              <a:buNone/>
            </a:pPr>
            <a:r>
              <a:rPr lang="en-US" baseline="0" dirty="0" smtClean="0"/>
              <a:t>Discuss </a:t>
            </a:r>
            <a:r>
              <a:rPr lang="en-US" baseline="0" dirty="0" err="1" smtClean="0"/>
              <a:t>parallelLimit</a:t>
            </a:r>
            <a:endParaRPr lang="en-US" baseline="0" dirty="0" smtClean="0"/>
          </a:p>
          <a:p>
            <a:pPr>
              <a:spcBef>
                <a:spcPts val="0"/>
              </a:spcBef>
              <a:buNone/>
            </a:pP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Exampl</a:t>
            </a:r>
            <a:r>
              <a:rPr lang="en-US" baseline="0" dirty="0" smtClean="0"/>
              <a:t>e to use: server-slide20.js</a:t>
            </a:r>
          </a:p>
          <a:p>
            <a:pPr>
              <a:spcBef>
                <a:spcPts val="0"/>
              </a:spcBef>
              <a:buNone/>
            </a:pPr>
            <a:endParaRPr lang="en-US" baseline="0" dirty="0" smtClean="0"/>
          </a:p>
          <a:p>
            <a:pPr>
              <a:spcBef>
                <a:spcPts val="0"/>
              </a:spcBef>
              <a:buNone/>
            </a:pPr>
            <a:r>
              <a:rPr lang="en-US" baseline="0" dirty="0" smtClean="0"/>
              <a:t>In the end, it isn’t exactly a pretty response. Do we need to clean it up even more? What can we do to make it better? (discuss)</a:t>
            </a:r>
          </a:p>
          <a:p>
            <a:pPr>
              <a:spcBef>
                <a:spcPts val="0"/>
              </a:spcBef>
              <a:buNone/>
            </a:pPr>
            <a:endParaRPr lang="en-US" baseline="0" dirty="0" smtClean="0"/>
          </a:p>
          <a:p>
            <a:pPr>
              <a:spcBef>
                <a:spcPts val="0"/>
              </a:spcBef>
              <a:buNone/>
            </a:pPr>
            <a:r>
              <a:rPr lang="en-US" baseline="0" dirty="0" smtClean="0"/>
              <a:t>Let’s do that later though.</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back story” look up the Trireme </a:t>
            </a:r>
            <a:r>
              <a:rPr lang="en-US" dirty="0" err="1" smtClean="0"/>
              <a:t>github</a:t>
            </a:r>
            <a:r>
              <a:rPr lang="en-US" dirty="0" smtClean="0"/>
              <a:t> project and discuss emulation, running inside the JVM, and performance.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"port" argument is required in Node.js, but Apigee Edge ignores this parameter. Instead, the API proxy in which the Node.js script runs specifies the "virtual host" that it listens on, and the Node.js application uses those same virtual hosts, just like any other Apigee Edge proxy.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Coding the port number to be retrieved from an environment variable conditionally, as shown in the example above, is considered a best practice by Apigee.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Why the cluster</a:t>
            </a:r>
            <a:r>
              <a:rPr lang="en-US" baseline="0" dirty="0" smtClean="0"/>
              <a:t> module is disabled</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Why</a:t>
            </a:r>
            <a:r>
              <a:rPr lang="en-US" baseline="0" dirty="0" smtClean="0"/>
              <a:t> would you do this?</a:t>
            </a:r>
          </a:p>
          <a:p>
            <a:pPr marL="171450" indent="-171450">
              <a:spcBef>
                <a:spcPts val="0"/>
              </a:spcBef>
              <a:buFontTx/>
              <a:buChar char="-"/>
            </a:pPr>
            <a:r>
              <a:rPr lang="en-US" baseline="0" dirty="0" smtClean="0"/>
              <a:t>Legacy systems connect</a:t>
            </a:r>
          </a:p>
          <a:p>
            <a:pPr marL="171450" indent="-171450">
              <a:spcBef>
                <a:spcPts val="0"/>
              </a:spcBef>
              <a:buFontTx/>
              <a:buChar char="-"/>
            </a:pPr>
            <a:r>
              <a:rPr lang="en-US" baseline="0" dirty="0" smtClean="0"/>
              <a:t>Migration path</a:t>
            </a:r>
          </a:p>
          <a:p>
            <a:pPr marL="171450" indent="-171450">
              <a:spcBef>
                <a:spcPts val="0"/>
              </a:spcBef>
              <a:buFontTx/>
              <a:buChar char="-"/>
            </a:pPr>
            <a:r>
              <a:rPr lang="en-US" baseline="0" dirty="0" smtClean="0"/>
              <a:t>Demonstrations</a:t>
            </a:r>
          </a:p>
          <a:p>
            <a:pPr marL="171450" indent="-171450">
              <a:spcBef>
                <a:spcPts val="0"/>
              </a:spcBef>
              <a:buFontTx/>
              <a:buChar char="-"/>
            </a:pPr>
            <a:r>
              <a:rPr lang="en-US" baseline="0" dirty="0" smtClean="0"/>
              <a:t>Supporting a developer-friendly environment (deploying a custom upload Node) while offering API key management, caching, etc.</a:t>
            </a:r>
            <a:r>
              <a:rPr lang="en-US" baseline="0" dirty="0"/>
              <a:t> </a:t>
            </a:r>
            <a:r>
              <a:rPr lang="en-US" baseline="0" dirty="0" smtClean="0"/>
              <a:t>(developer portal)</a:t>
            </a: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Class should already have an Edge account created.</a:t>
            </a:r>
            <a:r>
              <a:rPr lang="en-US" baseline="0" dirty="0" smtClean="0"/>
              <a:t> If not, please create one and log in.</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This one is</a:t>
            </a:r>
            <a:r>
              <a:rPr lang="en-US" baseline="0" dirty="0" smtClean="0"/>
              <a:t> less instructor hands on – let’s see if the class can do it!</a:t>
            </a:r>
          </a:p>
          <a:p>
            <a:pPr>
              <a:spcBef>
                <a:spcPts val="0"/>
              </a:spcBef>
              <a:buNone/>
            </a:pPr>
            <a:endParaRPr lang="en-US" baseline="0" dirty="0" smtClean="0"/>
          </a:p>
          <a:p>
            <a:pPr>
              <a:spcBef>
                <a:spcPts val="0"/>
              </a:spcBef>
              <a:buNone/>
            </a:pPr>
            <a:r>
              <a:rPr lang="en-US" baseline="0" dirty="0" smtClean="0"/>
              <a:t>Zipping </a:t>
            </a:r>
            <a:r>
              <a:rPr lang="en-US" baseline="0" dirty="0" err="1" smtClean="0"/>
              <a:t>nodemodules</a:t>
            </a:r>
            <a:r>
              <a:rPr lang="en-US" baseline="0" dirty="0" smtClean="0"/>
              <a:t> is an issue (breaks the UI), will be changing in the next generation of Node.js with Apigee 127 (will be deployed as part of Edge automatically)</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Apigee 127 and Volos are platform agnostic. You can use them independently of the Apigee platform, or deploy and</a:t>
            </a:r>
            <a:r>
              <a:rPr lang="en-US" baseline="0" dirty="0" smtClean="0"/>
              <a:t> leverage Apigee cache, quota, </a:t>
            </a:r>
            <a:r>
              <a:rPr lang="en-US" baseline="0" dirty="0" err="1" smtClean="0"/>
              <a:t>Oauth</a:t>
            </a:r>
            <a:r>
              <a:rPr lang="en-US" baseline="0" dirty="0" smtClean="0"/>
              <a:t>, etc.</a:t>
            </a:r>
          </a:p>
          <a:p>
            <a:pPr>
              <a:spcBef>
                <a:spcPts val="0"/>
              </a:spcBef>
              <a:buNone/>
            </a:pPr>
            <a:endParaRPr lang="en-US" baseline="0" dirty="0" smtClean="0"/>
          </a:p>
          <a:p>
            <a:pPr>
              <a:spcBef>
                <a:spcPts val="0"/>
              </a:spcBef>
              <a:buNone/>
            </a:pPr>
            <a:r>
              <a:rPr lang="en-US" dirty="0" smtClean="0"/>
              <a:t>Let’s talk about the different modules available under Volos –</a:t>
            </a:r>
            <a:r>
              <a:rPr lang="en-US" baseline="0" dirty="0" smtClean="0"/>
              <a:t> </a:t>
            </a:r>
            <a:r>
              <a:rPr lang="en-US" baseline="0" dirty="0" err="1" smtClean="0"/>
              <a:t>volos</a:t>
            </a:r>
            <a:r>
              <a:rPr lang="en-US" baseline="0" dirty="0" smtClean="0"/>
              <a:t>-cache-memory, </a:t>
            </a:r>
            <a:r>
              <a:rPr lang="en-US" baseline="0" dirty="0" err="1" smtClean="0"/>
              <a:t>volos</a:t>
            </a:r>
            <a:r>
              <a:rPr lang="en-US" baseline="0" dirty="0" smtClean="0"/>
              <a:t>-cache-</a:t>
            </a:r>
            <a:r>
              <a:rPr lang="en-US" baseline="0" dirty="0" err="1" smtClean="0"/>
              <a:t>apigee</a:t>
            </a:r>
            <a:r>
              <a:rPr lang="en-US" baseline="0" dirty="0" smtClean="0"/>
              <a:t> (these can be quickly switched and interchanged, with a unified API.</a:t>
            </a:r>
          </a:p>
          <a:p>
            <a:pPr>
              <a:spcBef>
                <a:spcPts val="0"/>
              </a:spcBef>
              <a:buNone/>
            </a:pPr>
            <a:endParaRPr lang="en-US" baseline="0" dirty="0" smtClean="0"/>
          </a:p>
          <a:p>
            <a:pPr>
              <a:spcBef>
                <a:spcPts val="0"/>
              </a:spcBef>
              <a:buNone/>
            </a:pPr>
            <a:r>
              <a:rPr lang="en-US" dirty="0" err="1" smtClean="0"/>
              <a:t>Avault</a:t>
            </a:r>
            <a:r>
              <a:rPr lang="en-US" dirty="0" smtClean="0"/>
              <a:t>:</a:t>
            </a:r>
            <a:r>
              <a:rPr lang="en-US" baseline="0" dirty="0" smtClean="0"/>
              <a:t> </a:t>
            </a:r>
            <a:r>
              <a:rPr lang="en-US" dirty="0" smtClean="0"/>
              <a:t>https://</a:t>
            </a:r>
            <a:r>
              <a:rPr lang="en-US" dirty="0" err="1" smtClean="0"/>
              <a:t>www.npmjs.org</a:t>
            </a:r>
            <a:r>
              <a:rPr lang="en-US" dirty="0" smtClean="0"/>
              <a:t>/package/</a:t>
            </a:r>
            <a:r>
              <a:rPr lang="en-US" dirty="0" err="1" smtClean="0"/>
              <a:t>avault</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Handling outgoing requests</a:t>
            </a:r>
          </a:p>
          <a:p>
            <a:r>
              <a:rPr lang="en-US" dirty="0" smtClean="0"/>
              <a:t>You can make outgoing requests with the </a:t>
            </a:r>
            <a:r>
              <a:rPr lang="en-US" dirty="0" err="1" smtClean="0"/>
              <a:t>tls</a:t>
            </a:r>
            <a:r>
              <a:rPr lang="en-US" dirty="0" smtClean="0"/>
              <a:t> module the same way you would normally in Node.js. Basically, you need to add client-side keys and certificates (.</a:t>
            </a:r>
            <a:r>
              <a:rPr lang="en-US" dirty="0" err="1" smtClean="0"/>
              <a:t>pem</a:t>
            </a:r>
            <a:r>
              <a:rPr lang="en-US" dirty="0" smtClean="0"/>
              <a:t> files) to the resources/node directory and load them inside your script. For information on using the </a:t>
            </a:r>
            <a:r>
              <a:rPr lang="en-US" dirty="0" err="1" smtClean="0"/>
              <a:t>tls</a:t>
            </a:r>
            <a:r>
              <a:rPr lang="en-US" dirty="0" smtClean="0"/>
              <a:t> module and its methods, see the Node.js </a:t>
            </a:r>
            <a:r>
              <a:rPr lang="en-US" dirty="0" err="1" smtClean="0"/>
              <a:t>tls</a:t>
            </a:r>
            <a:r>
              <a:rPr lang="en-US" dirty="0" smtClean="0"/>
              <a:t> module documentation.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you use custom TLS/SSL certificates or trust stores, the Apigee Edge support for outbound requests works differently. Contact Apigee Support if you have questions.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More info: http://</a:t>
            </a:r>
            <a:r>
              <a:rPr lang="en-US" dirty="0" err="1" smtClean="0"/>
              <a:t>apigee.com</a:t>
            </a:r>
            <a:r>
              <a:rPr lang="en-US" dirty="0" smtClean="0"/>
              <a:t>/docs/</a:t>
            </a:r>
            <a:r>
              <a:rPr lang="en-US" dirty="0" err="1" smtClean="0"/>
              <a:t>api</a:t>
            </a:r>
            <a:r>
              <a:rPr lang="en-US" dirty="0" smtClean="0"/>
              <a:t>-services/content/understanding-edge-support-</a:t>
            </a:r>
            <a:r>
              <a:rPr lang="en-US" dirty="0" err="1" smtClean="0"/>
              <a:t>nodejs</a:t>
            </a:r>
            <a:r>
              <a:rPr lang="en-US" dirty="0" smtClean="0"/>
              <a:t>-modules</a:t>
            </a:r>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675797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67579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Node.js is a software platform for scalable server-side and networking applications. Node.js applications are written in JavaScript. All of the popular server operating systems are supported, including Windows and Linux.[3]</a:t>
            </a:r>
          </a:p>
          <a:p>
            <a:pPr>
              <a:spcBef>
                <a:spcPts val="0"/>
              </a:spcBef>
              <a:buNone/>
            </a:pPr>
            <a:endParaRPr lang="en-US" dirty="0" smtClean="0"/>
          </a:p>
          <a:p>
            <a:pPr>
              <a:spcBef>
                <a:spcPts val="0"/>
              </a:spcBef>
              <a:buNone/>
            </a:pPr>
            <a:r>
              <a:rPr lang="en-US" dirty="0" smtClean="0"/>
              <a:t>Node.js is a runtime environment combined with libraries for common web application requirements. Internally, it uses the Google V8 JavaScript engine to execute code, and a large percentage of the basic modules are written in JavaScript. (Although</a:t>
            </a:r>
            <a:r>
              <a:rPr lang="en-US" baseline="0" dirty="0" smtClean="0"/>
              <a:t> in Apigee, it runs inside Trireme, a Rhino-based engine that runs inside the JVM).</a:t>
            </a:r>
          </a:p>
          <a:p>
            <a:pPr>
              <a:spcBef>
                <a:spcPts val="0"/>
              </a:spcBef>
              <a:buNone/>
            </a:pPr>
            <a:endParaRPr lang="en-US" baseline="0" dirty="0" smtClean="0"/>
          </a:p>
          <a:p>
            <a:pPr>
              <a:spcBef>
                <a:spcPts val="0"/>
              </a:spcBef>
              <a:buNone/>
            </a:pPr>
            <a:r>
              <a:rPr lang="en-US" dirty="0" smtClean="0"/>
              <a:t>Node.js contains a built-in asynchronous I/O library for file, socket and HTTP communication. The HTTP and socket support allows Node.js to act as a web server without additional web server software such as Apache.</a:t>
            </a:r>
          </a:p>
          <a:p>
            <a:pPr>
              <a:spcBef>
                <a:spcPts val="0"/>
              </a:spcBef>
              <a:buNone/>
            </a:pPr>
            <a:endParaRPr lang="en-US" dirty="0" smtClean="0"/>
          </a:p>
          <a:p>
            <a:pPr>
              <a:spcBef>
                <a:spcPts val="0"/>
              </a:spcBef>
              <a:buNone/>
            </a:pPr>
            <a:r>
              <a:rPr lang="en-US" dirty="0" smtClean="0"/>
              <a:t>Why use Node.js</a:t>
            </a:r>
          </a:p>
          <a:p>
            <a:pPr>
              <a:spcBef>
                <a:spcPts val="0"/>
              </a:spcBef>
              <a:buNone/>
            </a:pPr>
            <a:r>
              <a:rPr lang="en-US" dirty="0" smtClean="0"/>
              <a:t>- Node.js is great way to learn the Apigee product - even if you're not experienced with the Apigee environment, Node is widely used and requires minimal JavaScript experience to learn.</a:t>
            </a:r>
          </a:p>
          <a:p>
            <a:pPr>
              <a:spcBef>
                <a:spcPts val="0"/>
              </a:spcBef>
              <a:buNone/>
            </a:pPr>
            <a:r>
              <a:rPr lang="en-US" dirty="0" smtClean="0"/>
              <a:t>	- Node apps (proxies) can be run completely offline - great for running unit tests and for developing/debugging. Volos also allows you to develop offline and deploy to the Apigee cloud taking full advantage of Apigee benefits.</a:t>
            </a:r>
          </a:p>
          <a:p>
            <a:pPr>
              <a:spcBef>
                <a:spcPts val="0"/>
              </a:spcBef>
              <a:buNone/>
            </a:pPr>
            <a:r>
              <a:rPr lang="en-US" dirty="0" smtClean="0"/>
              <a:t>	- Node apps (proxies) can be and deployed independently of the Apigee platform (platform agnostic) - develop once, use anywhere.</a:t>
            </a:r>
          </a:p>
          <a:p>
            <a:pPr>
              <a:spcBef>
                <a:spcPts val="0"/>
              </a:spcBef>
              <a:buNone/>
            </a:pPr>
            <a:r>
              <a:rPr lang="en-US" dirty="0" smtClean="0"/>
              <a:t>		- Node is a very popular open source project (great for support and extensibility)</a:t>
            </a:r>
          </a:p>
          <a:p>
            <a:pPr>
              <a:spcBef>
                <a:spcPts val="0"/>
              </a:spcBef>
              <a:buNone/>
            </a:pPr>
            <a:r>
              <a:rPr lang="en-US" dirty="0" smtClean="0"/>
              <a:t>	- Developers who build applications in Node don't need to re-learn the Apigee product in order to use the platform. Also doesn't require a developer to know Apigee in order to use the products.</a:t>
            </a:r>
          </a:p>
          <a:p>
            <a:pPr>
              <a:spcBef>
                <a:spcPts val="0"/>
              </a:spcBef>
              <a:buNone/>
            </a:pPr>
            <a:endParaRPr lang="en-US" dirty="0" smtClean="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Needs to show how to access Node.js</a:t>
            </a:r>
            <a:r>
              <a:rPr lang="en-US" baseline="0" dirty="0" smtClean="0"/>
              <a:t> logs and trace (screenshot)</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Show SO examples! Ask audience</a:t>
            </a:r>
            <a:r>
              <a:rPr lang="en-US" baseline="0" dirty="0" smtClean="0"/>
              <a:t> to ask a question</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http://localhost:10010/</a:t>
            </a:r>
            <a:r>
              <a:rPr lang="en-US" dirty="0" err="1" smtClean="0"/>
              <a:t>hello?name</a:t>
            </a:r>
            <a:r>
              <a:rPr lang="en-US" dirty="0" smtClean="0"/>
              <a:t>=YOUR-NAME-HERE</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42</a:t>
            </a:fld>
            <a:endParaRPr lang="en-US"/>
          </a:p>
        </p:txBody>
      </p:sp>
    </p:spTree>
    <p:extLst>
      <p:ext uri="{BB962C8B-B14F-4D97-AF65-F5344CB8AC3E}">
        <p14:creationId xmlns:p14="http://schemas.microsoft.com/office/powerpoint/2010/main" val="2876262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swagger - </a:t>
            </a:r>
            <a:r>
              <a:rPr lang="en-US" dirty="0" err="1" smtClean="0"/>
              <a:t>j.mp</a:t>
            </a:r>
            <a:r>
              <a:rPr lang="en-US" dirty="0" smtClean="0"/>
              <a:t>/api-v1-node-swagger-final</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60</a:t>
            </a:fld>
            <a:endParaRPr lang="en-US"/>
          </a:p>
        </p:txBody>
      </p:sp>
    </p:spTree>
    <p:extLst>
      <p:ext uri="{BB962C8B-B14F-4D97-AF65-F5344CB8AC3E}">
        <p14:creationId xmlns:p14="http://schemas.microsoft.com/office/powerpoint/2010/main" val="937039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smtClean="0"/>
              <a:t>What does it bring to the Apigee ecosystem?</a:t>
            </a:r>
          </a:p>
          <a:p>
            <a:pPr>
              <a:spcBef>
                <a:spcPts val="0"/>
              </a:spcBef>
              <a:buNone/>
            </a:pPr>
            <a:endParaRPr lang="en-US" dirty="0" smtClean="0"/>
          </a:p>
          <a:p>
            <a:pPr>
              <a:spcBef>
                <a:spcPts val="0"/>
              </a:spcBef>
              <a:buNone/>
            </a:pPr>
            <a:r>
              <a:rPr lang="en-US" dirty="0" smtClean="0"/>
              <a:t>	- Node extends the programmability Edge by way of Node's extensive plugin/module library (NPM).</a:t>
            </a:r>
          </a:p>
          <a:p>
            <a:pPr>
              <a:spcBef>
                <a:spcPts val="0"/>
              </a:spcBef>
              <a:buNone/>
            </a:pPr>
            <a:r>
              <a:rPr lang="en-US" dirty="0" smtClean="0"/>
              <a:t>	- Node allows you to connect to back-end databases directly, without first needing to build a connector or API.	</a:t>
            </a:r>
          </a:p>
          <a:p>
            <a:pPr>
              <a:spcBef>
                <a:spcPts val="0"/>
              </a:spcBef>
              <a:buNone/>
            </a:pPr>
            <a:r>
              <a:rPr lang="en-US" dirty="0" smtClean="0"/>
              <a:t>	- Building proxies can be done in just a few lines of code and promotes rapid development.</a:t>
            </a:r>
          </a:p>
          <a:p>
            <a:pPr>
              <a:spcBef>
                <a:spcPts val="0"/>
              </a:spcBef>
              <a:buNone/>
            </a:pPr>
            <a:r>
              <a:rPr lang="en-US" dirty="0" smtClean="0"/>
              <a:t>	- Node.js is great way to learn the Apigee product - even if you're not experienced with the Apigee environment, Node is widely used and requires minimal JavaScript experience to learn.</a:t>
            </a:r>
          </a:p>
          <a:p>
            <a:pPr>
              <a:spcBef>
                <a:spcPts val="0"/>
              </a:spcBef>
              <a:buNone/>
            </a:pPr>
            <a:r>
              <a:rPr lang="en-US" dirty="0" smtClean="0"/>
              <a:t>	- Node apps (proxies) can be run completely offline - great for running unit tests and for developing/debugging. Volos also allows you to develop offline and deploy to the Apigee cloud taking full advantage of Apigee benefits.</a:t>
            </a:r>
          </a:p>
          <a:p>
            <a:pPr>
              <a:spcBef>
                <a:spcPts val="0"/>
              </a:spcBef>
              <a:buNone/>
            </a:pPr>
            <a:r>
              <a:rPr lang="en-US" dirty="0" smtClean="0"/>
              <a:t>	- Node apps (proxies) can be and deployed independently of the Apigee platform (platform agnostic) - develop once, use anywhere.</a:t>
            </a:r>
          </a:p>
          <a:p>
            <a:pPr>
              <a:spcBef>
                <a:spcPts val="0"/>
              </a:spcBef>
              <a:buNone/>
            </a:pPr>
            <a:r>
              <a:rPr lang="en-US" dirty="0" smtClean="0"/>
              <a:t>	- Asynchronous HTTP requests can be orchestrated and optimized much simpler using Node.js.</a:t>
            </a:r>
          </a:p>
          <a:p>
            <a:pPr>
              <a:spcBef>
                <a:spcPts val="0"/>
              </a:spcBef>
              <a:buNone/>
            </a:pPr>
            <a:r>
              <a:rPr lang="en-US" dirty="0" smtClean="0"/>
              <a:t>	- Node is a very popular open source project (great for support and extensibility)</a:t>
            </a:r>
          </a:p>
          <a:p>
            <a:pPr>
              <a:spcBef>
                <a:spcPts val="0"/>
              </a:spcBef>
              <a:buNone/>
            </a:pPr>
            <a:r>
              <a:rPr lang="en-US" dirty="0" smtClean="0"/>
              <a:t>	- Developers who build applications in Node don't need to re-learn the Apigee product in order to use the platform. Also doesn't require a developer to know Apigee in order to use the products.</a:t>
            </a:r>
          </a:p>
          <a:p>
            <a:pPr>
              <a:spcBef>
                <a:spcPts val="0"/>
              </a:spcBef>
              <a:buNone/>
            </a:pPr>
            <a:r>
              <a:rPr lang="en-US" dirty="0" smtClean="0"/>
              <a:t>	- If you are heavily manipulating and mashing up payloads, Node keeps this process clean and human-readable.</a:t>
            </a:r>
          </a:p>
          <a:p>
            <a:pPr>
              <a:spcBef>
                <a:spcPts val="0"/>
              </a:spcBef>
              <a:buNone/>
            </a:pPr>
            <a:r>
              <a:rPr lang="en-US" dirty="0" smtClean="0"/>
              <a:t>	- Allows you to run a full test suite against your app in your own environment or offline.</a:t>
            </a:r>
          </a:p>
          <a:p>
            <a:pPr>
              <a:spcBef>
                <a:spcPts val="0"/>
              </a:spcBef>
              <a:buNone/>
            </a:pPr>
            <a:endParaRPr lang="en-US" dirty="0" smtClean="0"/>
          </a:p>
          <a:p>
            <a:pPr>
              <a:spcBef>
                <a:spcPts val="0"/>
              </a:spcBef>
              <a:buNone/>
            </a:pPr>
            <a:endParaRPr lang="en-US" dirty="0" smtClean="0"/>
          </a:p>
          <a:p>
            <a:pPr>
              <a:spcBef>
                <a:spcPts val="0"/>
              </a:spcBef>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a:t>
            </a:fld>
            <a:endParaRPr lang="en-US"/>
          </a:p>
        </p:txBody>
      </p:sp>
    </p:spTree>
    <p:extLst>
      <p:ext uri="{BB962C8B-B14F-4D97-AF65-F5344CB8AC3E}">
        <p14:creationId xmlns:p14="http://schemas.microsoft.com/office/powerpoint/2010/main" val="2468437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err="1" smtClean="0"/>
              <a:t>JSFiddle</a:t>
            </a:r>
            <a:r>
              <a:rPr lang="en-US" baseline="0" dirty="0" smtClean="0"/>
              <a:t> – move </a:t>
            </a:r>
            <a:r>
              <a:rPr lang="en-US" baseline="0" dirty="0" err="1" smtClean="0"/>
              <a:t>apigee</a:t>
            </a:r>
            <a:r>
              <a:rPr lang="en-US" baseline="0" dirty="0" smtClean="0"/>
              <a:t> </a:t>
            </a:r>
            <a:r>
              <a:rPr lang="en-US" baseline="0" dirty="0" err="1" smtClean="0"/>
              <a:t>ed</a:t>
            </a:r>
            <a:r>
              <a:rPr lang="en-US" baseline="0" dirty="0" smtClean="0"/>
              <a:t> account</a:t>
            </a:r>
            <a:endParaRPr lang="en-US" dirty="0" smtClean="0"/>
          </a:p>
          <a:p>
            <a:pPr>
              <a:spcBef>
                <a:spcPts val="0"/>
              </a:spcBef>
              <a:buNone/>
            </a:pPr>
            <a:endParaRPr lang="en-US" dirty="0" smtClean="0"/>
          </a:p>
          <a:p>
            <a:pPr>
              <a:spcBef>
                <a:spcPts val="0"/>
              </a:spcBef>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a:t>
            </a:fld>
            <a:endParaRPr lang="en-US"/>
          </a:p>
        </p:txBody>
      </p:sp>
    </p:spTree>
    <p:extLst>
      <p:ext uri="{BB962C8B-B14F-4D97-AF65-F5344CB8AC3E}">
        <p14:creationId xmlns:p14="http://schemas.microsoft.com/office/powerpoint/2010/main" val="2468437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jsfiddle.net</a:t>
            </a:r>
            <a:r>
              <a:rPr lang="en-US" dirty="0" smtClean="0"/>
              <a:t>/</a:t>
            </a:r>
            <a:r>
              <a:rPr lang="en-US" dirty="0" err="1" smtClean="0"/>
              <a:t>grewis</a:t>
            </a:r>
            <a:r>
              <a:rPr lang="en-US" dirty="0" smtClean="0"/>
              <a:t>/p5nf8hdf/</a:t>
            </a:r>
          </a:p>
          <a:p>
            <a:endParaRPr lang="en-US" dirty="0" smtClean="0"/>
          </a:p>
          <a:p>
            <a:pPr lvl="1">
              <a:buSzPct val="60000"/>
              <a:buFont typeface="Arial"/>
              <a:buChar char="•"/>
            </a:pPr>
            <a:r>
              <a:rPr lang="en-US" sz="2400" dirty="0" smtClean="0"/>
              <a:t>JavaScript objects and parsing response JSON </a:t>
            </a:r>
          </a:p>
          <a:p>
            <a:pPr lvl="1">
              <a:buSzPct val="60000"/>
              <a:buFont typeface="Arial"/>
              <a:buChar char="•"/>
            </a:pPr>
            <a:endParaRPr lang="en-US" sz="2400" dirty="0" smtClean="0"/>
          </a:p>
          <a:p>
            <a:pPr lvl="1">
              <a:buSzPct val="60000"/>
              <a:buFont typeface="Arial"/>
              <a:buChar char="•"/>
            </a:pPr>
            <a:r>
              <a:rPr lang="en-US" sz="2400" dirty="0" smtClean="0"/>
              <a:t>“What” and “why” of asynchronous programming with Node.js</a:t>
            </a:r>
          </a:p>
          <a:p>
            <a:pPr lvl="2">
              <a:buSzPct val="60000"/>
            </a:pPr>
            <a:r>
              <a:rPr lang="en-US" dirty="0" smtClean="0"/>
              <a:t>Understanding blocking code: instructor demonstration</a:t>
            </a:r>
          </a:p>
          <a:p>
            <a:pPr lvl="2">
              <a:buSzPct val="60000"/>
            </a:pPr>
            <a:r>
              <a:rPr lang="en-US" dirty="0" smtClean="0"/>
              <a:t>Callbacks, promises and basis of asynchronous design</a:t>
            </a:r>
          </a:p>
          <a:p>
            <a:pPr lvl="2">
              <a:buSzPct val="60000"/>
            </a:pPr>
            <a:r>
              <a:rPr lang="en-US" dirty="0" smtClean="0"/>
              <a:t>Discussion</a:t>
            </a:r>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9</a:t>
            </a:fld>
            <a:endParaRPr lang="en-US"/>
          </a:p>
        </p:txBody>
      </p:sp>
    </p:spTree>
    <p:extLst>
      <p:ext uri="{BB962C8B-B14F-4D97-AF65-F5344CB8AC3E}">
        <p14:creationId xmlns:p14="http://schemas.microsoft.com/office/powerpoint/2010/main" val="343980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jsfiddle.net</a:t>
            </a:r>
            <a:r>
              <a:rPr lang="en-US" dirty="0" smtClean="0"/>
              <a:t>/</a:t>
            </a:r>
            <a:r>
              <a:rPr lang="en-US" dirty="0" err="1" smtClean="0"/>
              <a:t>grewis</a:t>
            </a:r>
            <a:r>
              <a:rPr lang="en-US" dirty="0" smtClean="0"/>
              <a:t>/3mm2qtac/</a:t>
            </a:r>
          </a:p>
          <a:p>
            <a:endParaRPr lang="en-US" dirty="0" smtClean="0"/>
          </a:p>
          <a:p>
            <a:pPr>
              <a:spcBef>
                <a:spcPts val="0"/>
              </a:spcBef>
              <a:buNone/>
            </a:pPr>
            <a:r>
              <a:rPr lang="en-US" dirty="0" smtClean="0"/>
              <a:t>Discuss how the asynchronous</a:t>
            </a:r>
            <a:r>
              <a:rPr lang="en-US" baseline="0" dirty="0" smtClean="0"/>
              <a:t> stuff *can* be done with </a:t>
            </a:r>
            <a:r>
              <a:rPr lang="en-US" baseline="0" dirty="0" err="1" smtClean="0"/>
              <a:t>Javascript</a:t>
            </a:r>
            <a:r>
              <a:rPr lang="en-US" baseline="0" dirty="0" smtClean="0"/>
              <a:t> callouts (a single one, designed to be </a:t>
            </a:r>
            <a:r>
              <a:rPr lang="en-US" baseline="0" dirty="0" err="1" smtClean="0"/>
              <a:t>async</a:t>
            </a:r>
            <a:r>
              <a:rPr lang="en-US" baseline="0" dirty="0" smtClean="0"/>
              <a:t>)</a:t>
            </a:r>
          </a:p>
          <a:p>
            <a:pPr>
              <a:spcBef>
                <a:spcPts val="0"/>
              </a:spcBef>
              <a:buNone/>
            </a:pPr>
            <a:r>
              <a:rPr lang="en-US" baseline="0" dirty="0" err="1" smtClean="0"/>
              <a:t>Javascript</a:t>
            </a:r>
            <a:r>
              <a:rPr lang="en-US" baseline="0" dirty="0" smtClean="0"/>
              <a:t> callouts in series are NOT </a:t>
            </a:r>
            <a:r>
              <a:rPr lang="en-US" baseline="0" dirty="0" err="1" smtClean="0"/>
              <a:t>async</a:t>
            </a:r>
            <a:endParaRPr lang="en-US" baseline="0" dirty="0" smtClean="0"/>
          </a:p>
          <a:p>
            <a:pPr>
              <a:spcBef>
                <a:spcPts val="0"/>
              </a:spcBef>
              <a:buNone/>
            </a:pPr>
            <a:r>
              <a:rPr lang="en-US" baseline="0" dirty="0" smtClean="0"/>
              <a:t>Node leverages existing open source projects that are used the world over – rock solid and great at doing this</a:t>
            </a:r>
            <a:endParaRPr lang="en-US"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10</a:t>
            </a:fld>
            <a:endParaRPr lang="en-US"/>
          </a:p>
        </p:txBody>
      </p:sp>
    </p:spTree>
    <p:extLst>
      <p:ext uri="{BB962C8B-B14F-4D97-AF65-F5344CB8AC3E}">
        <p14:creationId xmlns:p14="http://schemas.microsoft.com/office/powerpoint/2010/main" val="1217300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j.mp</a:t>
            </a:r>
            <a:r>
              <a:rPr lang="en-US" dirty="0" smtClean="0"/>
              <a:t>/api-v1-node-simple</a:t>
            </a:r>
          </a:p>
          <a:p>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11</a:t>
            </a:fld>
            <a:endParaRPr lang="en-US"/>
          </a:p>
        </p:txBody>
      </p:sp>
    </p:spTree>
    <p:extLst>
      <p:ext uri="{BB962C8B-B14F-4D97-AF65-F5344CB8AC3E}">
        <p14:creationId xmlns:p14="http://schemas.microsoft.com/office/powerpoint/2010/main" val="233001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28599" y="5386731"/>
            <a:ext cx="7785693" cy="1185785"/>
          </a:xfrm>
        </p:spPr>
        <p:txBody>
          <a:bodyPr anchor="t">
            <a:noAutofit/>
          </a:bodyPr>
          <a:lstStyle>
            <a:lvl1pPr marL="0" indent="0" algn="l">
              <a:lnSpc>
                <a:spcPts val="2800"/>
              </a:lnSpc>
              <a:spcBef>
                <a:spcPts val="0"/>
              </a:spcBef>
              <a:buNone/>
              <a:defRPr sz="2100" b="0" i="0" baseline="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Subhead to go here</a:t>
            </a:r>
          </a:p>
          <a:p>
            <a:r>
              <a:rPr lang="en-US" dirty="0" smtClean="0"/>
              <a:t>the digital world.</a:t>
            </a:r>
            <a:endParaRPr lang="en-US" dirty="0"/>
          </a:p>
        </p:txBody>
      </p:sp>
      <p:sp>
        <p:nvSpPr>
          <p:cNvPr id="16" name="Text Placeholder 15"/>
          <p:cNvSpPr>
            <a:spLocks noGrp="1"/>
          </p:cNvSpPr>
          <p:nvPr>
            <p:ph type="body" sz="quarter" idx="10" hasCustomPrompt="1"/>
          </p:nvPr>
        </p:nvSpPr>
        <p:spPr>
          <a:xfrm>
            <a:off x="228600" y="3848494"/>
            <a:ext cx="1619956" cy="359890"/>
          </a:xfrm>
        </p:spPr>
        <p:txBody>
          <a:bodyPr>
            <a:noAutofit/>
          </a:bodyPr>
          <a:lstStyle>
            <a:lvl1pPr marL="0" indent="0">
              <a:buNone/>
              <a:defRPr sz="1100" b="1" i="0">
                <a:solidFill>
                  <a:schemeClr val="tx2"/>
                </a:solidFill>
                <a:latin typeface="Arial"/>
                <a:cs typeface="Arial"/>
              </a:defRPr>
            </a:lvl1pPr>
            <a:lvl2pPr marL="457200" indent="0">
              <a:buNone/>
              <a:defRPr sz="1100" b="1" i="0">
                <a:latin typeface="Helvetica"/>
                <a:cs typeface="Helvetica"/>
              </a:defRPr>
            </a:lvl2pPr>
            <a:lvl3pPr marL="914400" indent="0">
              <a:buNone/>
              <a:defRPr sz="1100" b="1" i="0">
                <a:latin typeface="Helvetica"/>
                <a:cs typeface="Helvetica"/>
              </a:defRPr>
            </a:lvl3pPr>
            <a:lvl4pPr marL="1371600" indent="0">
              <a:buNone/>
              <a:defRPr sz="1100" b="1" i="0">
                <a:latin typeface="Helvetica"/>
                <a:cs typeface="Helvetica"/>
              </a:defRPr>
            </a:lvl4pPr>
            <a:lvl5pPr marL="1828800" indent="0">
              <a:buNone/>
              <a:defRPr sz="1100" b="1" i="0">
                <a:latin typeface="Helvetica"/>
                <a:cs typeface="Helvetica"/>
              </a:defRPr>
            </a:lvl5pPr>
          </a:lstStyle>
          <a:p>
            <a:pPr lvl="0"/>
            <a:r>
              <a:rPr lang="en-US" dirty="0" smtClean="0"/>
              <a:t>Date</a:t>
            </a:r>
          </a:p>
        </p:txBody>
      </p:sp>
      <p:pic>
        <p:nvPicPr>
          <p:cNvPr id="9" name="Picture 8" descr="TitlePage_ar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1108" y="2"/>
            <a:ext cx="6152892" cy="5034961"/>
          </a:xfrm>
          <a:prstGeom prst="rect">
            <a:avLst/>
          </a:prstGeom>
        </p:spPr>
      </p:pic>
      <p:sp>
        <p:nvSpPr>
          <p:cNvPr id="4" name="Text Placeholder 3"/>
          <p:cNvSpPr>
            <a:spLocks noGrp="1"/>
          </p:cNvSpPr>
          <p:nvPr>
            <p:ph type="body" sz="quarter" idx="11" hasCustomPrompt="1"/>
          </p:nvPr>
        </p:nvSpPr>
        <p:spPr>
          <a:xfrm>
            <a:off x="213304" y="4614320"/>
            <a:ext cx="6900922" cy="596527"/>
          </a:xfrm>
        </p:spPr>
        <p:txBody>
          <a:bodyPr/>
          <a:lstStyle>
            <a:lvl1pPr marL="0" indent="0">
              <a:buNone/>
              <a:defRPr sz="3200">
                <a:solidFill>
                  <a:schemeClr val="tx1"/>
                </a:solidFill>
              </a:defRPr>
            </a:lvl1pPr>
          </a:lstStyle>
          <a:p>
            <a:pPr lvl="0">
              <a:lnSpc>
                <a:spcPts val="3600"/>
              </a:lnSpc>
            </a:pPr>
            <a:r>
              <a:rPr lang="en-US" sz="3600" dirty="0" smtClean="0">
                <a:solidFill>
                  <a:schemeClr val="accent3"/>
                </a:solidFill>
                <a:latin typeface="Arial"/>
                <a:cs typeface="Arial"/>
              </a:rPr>
              <a:t>Presentation Title</a:t>
            </a:r>
            <a:endParaRPr lang="en-US" sz="3600" dirty="0">
              <a:solidFill>
                <a:schemeClr val="accent3"/>
              </a:solidFill>
              <a:latin typeface="Arial"/>
              <a:cs typeface="Arial"/>
            </a:endParaRPr>
          </a:p>
        </p:txBody>
      </p:sp>
      <p:pic>
        <p:nvPicPr>
          <p:cNvPr id="5" name="Picture 4" descr="apigee_logo_for_PP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4486" y="3296999"/>
            <a:ext cx="1464314" cy="551495"/>
          </a:xfrm>
          <a:prstGeom prst="rect">
            <a:avLst/>
          </a:prstGeom>
        </p:spPr>
      </p:pic>
    </p:spTree>
    <p:extLst>
      <p:ext uri="{BB962C8B-B14F-4D97-AF65-F5344CB8AC3E}">
        <p14:creationId xmlns:p14="http://schemas.microsoft.com/office/powerpoint/2010/main" val="2197316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6" name="Picture 5" descr="DividerPage_ar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144" cy="6858000"/>
          </a:xfrm>
          <a:prstGeom prst="rect">
            <a:avLst/>
          </a:prstGeom>
        </p:spPr>
      </p:pic>
      <p:sp>
        <p:nvSpPr>
          <p:cNvPr id="3" name="Text Placeholder 2"/>
          <p:cNvSpPr>
            <a:spLocks noGrp="1"/>
          </p:cNvSpPr>
          <p:nvPr>
            <p:ph type="body" sz="quarter" idx="10" hasCustomPrompt="1"/>
          </p:nvPr>
        </p:nvSpPr>
        <p:spPr>
          <a:xfrm>
            <a:off x="228600" y="228600"/>
            <a:ext cx="6926263" cy="1454150"/>
          </a:xfrm>
        </p:spPr>
        <p:txBody>
          <a:bodyPr>
            <a:noAutofit/>
          </a:bodyPr>
          <a:lstStyle>
            <a:lvl1pPr marL="0" indent="0">
              <a:buNone/>
              <a:defRPr sz="3600" b="0" i="0" baseline="0">
                <a:solidFill>
                  <a:schemeClr val="tx2"/>
                </a:solidFill>
                <a:latin typeface="+mj-lt"/>
                <a:cs typeface="Helvetica Light"/>
              </a:defRPr>
            </a:lvl1pPr>
            <a:lvl2pPr marL="457200" indent="0">
              <a:buNone/>
              <a:defRPr b="0" i="0">
                <a:solidFill>
                  <a:schemeClr val="tx2"/>
                </a:solidFill>
                <a:latin typeface="Helvetica Light"/>
                <a:cs typeface="Helvetica Light"/>
              </a:defRPr>
            </a:lvl2pPr>
            <a:lvl3pPr marL="914400" indent="0">
              <a:buNone/>
              <a:defRPr b="0" i="0">
                <a:solidFill>
                  <a:schemeClr val="tx2"/>
                </a:solidFill>
                <a:latin typeface="Helvetica Light"/>
                <a:cs typeface="Helvetica Light"/>
              </a:defRPr>
            </a:lvl3pPr>
            <a:lvl4pPr marL="1371600" indent="0">
              <a:buNone/>
              <a:defRPr b="0" i="0">
                <a:solidFill>
                  <a:schemeClr val="tx2"/>
                </a:solidFill>
                <a:latin typeface="Helvetica Light"/>
                <a:cs typeface="Helvetica Light"/>
              </a:defRPr>
            </a:lvl4pPr>
            <a:lvl5pPr marL="1828800" indent="0">
              <a:buNone/>
              <a:defRPr b="0" i="0">
                <a:solidFill>
                  <a:schemeClr val="tx2"/>
                </a:solidFill>
                <a:latin typeface="Helvetica Light"/>
                <a:cs typeface="Helvetica Light"/>
              </a:defRPr>
            </a:lvl5pPr>
          </a:lstStyle>
          <a:p>
            <a:pPr lvl="0"/>
            <a:r>
              <a:rPr lang="en-US" dirty="0" smtClean="0"/>
              <a:t>Title to Section</a:t>
            </a:r>
          </a:p>
        </p:txBody>
      </p:sp>
    </p:spTree>
    <p:extLst>
      <p:ext uri="{BB962C8B-B14F-4D97-AF65-F5344CB8AC3E}">
        <p14:creationId xmlns:p14="http://schemas.microsoft.com/office/powerpoint/2010/main" val="71023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left slide">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pic>
        <p:nvPicPr>
          <p:cNvPr id="6" name="Picture 5"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rgbClr val="686868"/>
                </a:solidFill>
                <a:latin typeface="Arial"/>
                <a:cs typeface="Arial"/>
              </a:rPr>
              <a:t>© 2014 Apigee Confidential – All Rights Reserved</a:t>
            </a:r>
            <a:endParaRPr lang="en-US" sz="900" dirty="0">
              <a:solidFill>
                <a:srgbClr val="686868"/>
              </a:solidFill>
              <a:latin typeface="Arial"/>
              <a:cs typeface="Arial"/>
            </a:endParaRPr>
          </a:p>
        </p:txBody>
      </p:sp>
      <p:cxnSp>
        <p:nvCxnSpPr>
          <p:cNvPr id="8" name="Straight Connector 7"/>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 name="Slide Number Placeholder 1"/>
          <p:cNvSpPr>
            <a:spLocks noGrp="1"/>
          </p:cNvSpPr>
          <p:nvPr>
            <p:ph type="sldNum" sz="quarter" idx="10"/>
          </p:nvPr>
        </p:nvSpPr>
        <p:spPr>
          <a:xfrm>
            <a:off x="6762804" y="6499796"/>
            <a:ext cx="2133600"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305472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rgbClr val="686868"/>
                </a:solidFill>
                <a:latin typeface="+mn-lt"/>
                <a:cs typeface="Arial"/>
              </a:rPr>
              <a:t>© 2014 Apigee Confidential – All Rights Reserved</a:t>
            </a:r>
            <a:endParaRPr lang="en-US" sz="900" dirty="0">
              <a:solidFill>
                <a:srgbClr val="686868"/>
              </a:solidFill>
              <a:latin typeface="+mn-lt"/>
              <a:cs typeface="Arial"/>
            </a:endParaRPr>
          </a:p>
        </p:txBody>
      </p:sp>
      <p:sp>
        <p:nvSpPr>
          <p:cNvPr id="3" name="Text Placeholder 2"/>
          <p:cNvSpPr>
            <a:spLocks noGrp="1"/>
          </p:cNvSpPr>
          <p:nvPr>
            <p:ph type="body" sz="quarter" idx="10" hasCustomPrompt="1"/>
          </p:nvPr>
        </p:nvSpPr>
        <p:spPr>
          <a:xfrm>
            <a:off x="228600" y="1143000"/>
            <a:ext cx="8675688" cy="4879975"/>
          </a:xfrm>
        </p:spPr>
        <p:txBody>
          <a:bodyPr lIns="0"/>
          <a:lstStyle>
            <a:lvl1pPr marL="548640" indent="-274320">
              <a:lnSpc>
                <a:spcPts val="2200"/>
              </a:lnSpc>
              <a:spcBef>
                <a:spcPts val="800"/>
              </a:spcBef>
              <a:spcAft>
                <a:spcPts val="0"/>
              </a:spcAft>
              <a:buClr>
                <a:schemeClr val="tx2"/>
              </a:buClr>
              <a:defRPr sz="2000" b="0" i="0" baseline="0">
                <a:solidFill>
                  <a:srgbClr val="686868"/>
                </a:solidFill>
                <a:latin typeface="+mn-lt"/>
                <a:cs typeface="Arial"/>
              </a:defRPr>
            </a:lvl1pPr>
            <a:lvl2pPr marL="822960" indent="-274320">
              <a:lnSpc>
                <a:spcPts val="2200"/>
              </a:lnSpc>
              <a:spcBef>
                <a:spcPts val="800"/>
              </a:spcBef>
              <a:spcAft>
                <a:spcPts val="0"/>
              </a:spcAft>
              <a:buClr>
                <a:schemeClr val="tx2"/>
              </a:buClr>
              <a:defRPr sz="1800" b="0" i="0">
                <a:solidFill>
                  <a:srgbClr val="686868"/>
                </a:solidFill>
                <a:latin typeface="+mn-lt"/>
                <a:cs typeface="Arial"/>
              </a:defRPr>
            </a:lvl2pPr>
            <a:lvl3pPr marL="1097280" indent="-274320">
              <a:lnSpc>
                <a:spcPts val="2200"/>
              </a:lnSpc>
              <a:spcBef>
                <a:spcPts val="600"/>
              </a:spcBef>
              <a:spcAft>
                <a:spcPts val="0"/>
              </a:spcAft>
              <a:buClr>
                <a:schemeClr val="tx2"/>
              </a:buClr>
              <a:defRPr sz="1600" b="0" i="0">
                <a:solidFill>
                  <a:srgbClr val="686868"/>
                </a:solidFill>
                <a:latin typeface="+mn-lt"/>
                <a:cs typeface="Arial"/>
              </a:defRPr>
            </a:lvl3pPr>
            <a:lvl4pPr marL="1371600" indent="-274320">
              <a:lnSpc>
                <a:spcPts val="2200"/>
              </a:lnSpc>
              <a:spcBef>
                <a:spcPts val="600"/>
              </a:spcBef>
              <a:spcAft>
                <a:spcPts val="0"/>
              </a:spcAft>
              <a:buClr>
                <a:schemeClr val="tx2"/>
              </a:buClr>
              <a:defRPr sz="1600" b="0" i="0">
                <a:solidFill>
                  <a:srgbClr val="686868"/>
                </a:solidFill>
                <a:latin typeface="+mn-lt"/>
                <a:cs typeface="Helvetica Light"/>
              </a:defRPr>
            </a:lvl4pPr>
            <a:lvl5pPr marL="1645920" indent="-274320">
              <a:lnSpc>
                <a:spcPts val="2200"/>
              </a:lnSpc>
              <a:spcBef>
                <a:spcPts val="600"/>
              </a:spcBef>
              <a:spcAft>
                <a:spcPts val="0"/>
              </a:spcAft>
              <a:buClr>
                <a:schemeClr val="tx2"/>
              </a:buClr>
              <a:buFont typeface="Arial"/>
              <a:buChar char="•"/>
              <a:defRPr sz="1600" b="0" i="0">
                <a:solidFill>
                  <a:srgbClr val="686868"/>
                </a:solidFill>
                <a:latin typeface="+mn-lt"/>
                <a:cs typeface="Helvetica Light"/>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11" name="Straight Connector 10"/>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 name="Slide Number Placeholder 1"/>
          <p:cNvSpPr>
            <a:spLocks noGrp="1"/>
          </p:cNvSpPr>
          <p:nvPr>
            <p:ph type="sldNum" sz="quarter" idx="11"/>
          </p:nvPr>
        </p:nvSpPr>
        <p:spPr>
          <a:xfrm>
            <a:off x="6770688" y="6492875"/>
            <a:ext cx="2133600"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4243787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 Bullet">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latin typeface="+mn-lt"/>
                <a:cs typeface="Arial"/>
              </a:rPr>
              <a:t>© 2014 Apigee Confidential – All Rights Reserved</a:t>
            </a:r>
            <a:endParaRPr lang="en-US" sz="900" dirty="0">
              <a:solidFill>
                <a:schemeClr val="tx1"/>
              </a:solidFill>
              <a:latin typeface="+mn-lt"/>
              <a:cs typeface="Arial"/>
            </a:endParaRPr>
          </a:p>
        </p:txBody>
      </p:sp>
      <p:sp>
        <p:nvSpPr>
          <p:cNvPr id="4" name="Text Placeholder 3"/>
          <p:cNvSpPr>
            <a:spLocks noGrp="1"/>
          </p:cNvSpPr>
          <p:nvPr>
            <p:ph type="body" sz="quarter" idx="10" hasCustomPrompt="1"/>
          </p:nvPr>
        </p:nvSpPr>
        <p:spPr>
          <a:xfrm>
            <a:off x="228600" y="1143000"/>
            <a:ext cx="41148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cxnSp>
        <p:nvCxnSpPr>
          <p:cNvPr id="12" name="Straight Connector 11"/>
          <p:cNvCxnSpPr/>
          <p:nvPr userDrawn="1"/>
        </p:nvCxnSpPr>
        <p:spPr>
          <a:xfrm>
            <a:off x="4572000" y="1234440"/>
            <a:ext cx="0" cy="5044439"/>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6" name="Text Placeholder 3"/>
          <p:cNvSpPr>
            <a:spLocks noGrp="1"/>
          </p:cNvSpPr>
          <p:nvPr>
            <p:ph type="body" sz="quarter" idx="12" hasCustomPrompt="1"/>
          </p:nvPr>
        </p:nvSpPr>
        <p:spPr>
          <a:xfrm>
            <a:off x="4798520" y="1143000"/>
            <a:ext cx="41148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sp>
        <p:nvSpPr>
          <p:cNvPr id="20" name="TextBox 19"/>
          <p:cNvSpPr txBox="1"/>
          <p:nvPr/>
        </p:nvSpPr>
        <p:spPr>
          <a:xfrm>
            <a:off x="3765176" y="-508000"/>
            <a:ext cx="184666" cy="369332"/>
          </a:xfrm>
          <a:prstGeom prst="rect">
            <a:avLst/>
          </a:prstGeom>
          <a:noFill/>
        </p:spPr>
        <p:txBody>
          <a:bodyPr wrap="none" rtlCol="0">
            <a:spAutoFit/>
          </a:bodyPr>
          <a:lstStyle/>
          <a:p>
            <a:endParaRPr lang="en-US" dirty="0"/>
          </a:p>
        </p:txBody>
      </p:sp>
      <p:sp>
        <p:nvSpPr>
          <p:cNvPr id="22" name="TextBox 21"/>
          <p:cNvSpPr txBox="1"/>
          <p:nvPr/>
        </p:nvSpPr>
        <p:spPr>
          <a:xfrm>
            <a:off x="3765176" y="-508000"/>
            <a:ext cx="184666" cy="369332"/>
          </a:xfrm>
          <a:prstGeom prst="rect">
            <a:avLst/>
          </a:prstGeom>
          <a:noFill/>
        </p:spPr>
        <p:txBody>
          <a:bodyPr wrap="none" rtlCol="0">
            <a:spAutoFit/>
          </a:bodyPr>
          <a:lstStyle/>
          <a:p>
            <a:endParaRPr lang="en-US" dirty="0"/>
          </a:p>
        </p:txBody>
      </p:sp>
      <p:sp>
        <p:nvSpPr>
          <p:cNvPr id="28" name="TextBox 27"/>
          <p:cNvSpPr txBox="1"/>
          <p:nvPr/>
        </p:nvSpPr>
        <p:spPr>
          <a:xfrm>
            <a:off x="3765176" y="-508000"/>
            <a:ext cx="184666" cy="369332"/>
          </a:xfrm>
          <a:prstGeom prst="rect">
            <a:avLst/>
          </a:prstGeom>
          <a:noFill/>
        </p:spPr>
        <p:txBody>
          <a:bodyPr wrap="none" rtlCol="0">
            <a:spAutoFit/>
          </a:bodyPr>
          <a:lstStyle/>
          <a:p>
            <a:endParaRPr lang="en-US" dirty="0"/>
          </a:p>
        </p:txBody>
      </p:sp>
      <p:sp>
        <p:nvSpPr>
          <p:cNvPr id="34" name="TextBox 33"/>
          <p:cNvSpPr txBox="1"/>
          <p:nvPr userDrawn="1"/>
        </p:nvSpPr>
        <p:spPr>
          <a:xfrm>
            <a:off x="3765176" y="-508000"/>
            <a:ext cx="184666" cy="369332"/>
          </a:xfrm>
          <a:prstGeom prst="rect">
            <a:avLst/>
          </a:prstGeom>
          <a:noFill/>
        </p:spPr>
        <p:txBody>
          <a:bodyPr wrap="none" rtlCol="0">
            <a:spAutoFit/>
          </a:bodyPr>
          <a:lstStyle/>
          <a:p>
            <a:endParaRPr lang="en-US" dirty="0"/>
          </a:p>
        </p:txBody>
      </p:sp>
      <p:pic>
        <p:nvPicPr>
          <p:cNvPr id="19" name="Picture 18"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21" name="Straight Connector 20"/>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3" name="Text Placeholder 2"/>
          <p:cNvSpPr>
            <a:spLocks noGrp="1"/>
          </p:cNvSpPr>
          <p:nvPr>
            <p:ph type="body" sz="quarter" idx="14"/>
          </p:nvPr>
        </p:nvSpPr>
        <p:spPr>
          <a:xfrm>
            <a:off x="228600" y="1646238"/>
            <a:ext cx="4114800" cy="4572000"/>
          </a:xfrm>
        </p:spPr>
        <p:txBody>
          <a:bodyPr/>
          <a:lstStyle>
            <a:lvl1pPr marL="285750" marR="0" indent="-285750" algn="l" defTabSz="457200" rtl="0" eaLnBrk="1" fontAlgn="auto" latinLnBrk="0" hangingPunct="1">
              <a:lnSpc>
                <a:spcPct val="110000"/>
              </a:lnSpc>
              <a:spcBef>
                <a:spcPts val="0"/>
              </a:spcBef>
              <a:spcAft>
                <a:spcPts val="600"/>
              </a:spcAft>
              <a:buClr>
                <a:schemeClr val="tx2"/>
              </a:buClr>
              <a:buSzTx/>
              <a:buFont typeface="Arial"/>
              <a:buChar char="•"/>
              <a:tabLst/>
              <a:defRPr sz="1800" b="0" baseline="0"/>
            </a:lvl1pPr>
            <a:lvl2pPr>
              <a:lnSpc>
                <a:spcPct val="110000"/>
              </a:lnSpc>
              <a:spcBef>
                <a:spcPts val="0"/>
              </a:spcBef>
              <a:spcAft>
                <a:spcPts val="600"/>
              </a:spcAft>
              <a:defRPr sz="1600"/>
            </a:lvl2pPr>
            <a:lvl3pPr>
              <a:lnSpc>
                <a:spcPct val="11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25" name="Text Placeholder 2"/>
          <p:cNvSpPr>
            <a:spLocks noGrp="1"/>
          </p:cNvSpPr>
          <p:nvPr>
            <p:ph type="body" sz="quarter" idx="15"/>
          </p:nvPr>
        </p:nvSpPr>
        <p:spPr>
          <a:xfrm>
            <a:off x="4812032" y="1646238"/>
            <a:ext cx="4114800" cy="4572000"/>
          </a:xfrm>
        </p:spPr>
        <p:txBody>
          <a:bodyPr/>
          <a:lstStyle>
            <a:lvl1pPr marL="285750" marR="0" indent="-285750" algn="l" defTabSz="457200" rtl="0" eaLnBrk="1" fontAlgn="auto" latinLnBrk="0" hangingPunct="1">
              <a:lnSpc>
                <a:spcPct val="110000"/>
              </a:lnSpc>
              <a:spcBef>
                <a:spcPts val="0"/>
              </a:spcBef>
              <a:spcAft>
                <a:spcPts val="600"/>
              </a:spcAft>
              <a:buClr>
                <a:schemeClr val="tx2"/>
              </a:buClr>
              <a:buSzTx/>
              <a:buFont typeface="Arial"/>
              <a:buChar char="•"/>
              <a:tabLst/>
              <a:defRPr sz="1800" b="0" baseline="0"/>
            </a:lvl1pPr>
            <a:lvl2pPr>
              <a:lnSpc>
                <a:spcPct val="110000"/>
              </a:lnSpc>
              <a:spcBef>
                <a:spcPts val="0"/>
              </a:spcBef>
              <a:spcAft>
                <a:spcPts val="600"/>
              </a:spcAft>
              <a:defRPr sz="1600"/>
            </a:lvl2pPr>
            <a:lvl3pPr>
              <a:lnSpc>
                <a:spcPct val="11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2" name="Slide Number Placeholder 1"/>
          <p:cNvSpPr>
            <a:spLocks noGrp="1"/>
          </p:cNvSpPr>
          <p:nvPr>
            <p:ph type="sldNum" sz="quarter" idx="16"/>
          </p:nvPr>
        </p:nvSpPr>
        <p:spPr>
          <a:xfrm>
            <a:off x="6750480" y="6491969"/>
            <a:ext cx="2133600"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4284196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 Bullet">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rgbClr val="686868"/>
                </a:solidFill>
                <a:latin typeface="+mn-lt"/>
                <a:cs typeface="Arial"/>
              </a:rPr>
              <a:t>© 2014 Apigee Confidential – All Rights Reserved</a:t>
            </a:r>
            <a:endParaRPr lang="en-US" sz="900" dirty="0">
              <a:solidFill>
                <a:srgbClr val="686868"/>
              </a:solidFill>
              <a:latin typeface="+mn-lt"/>
              <a:cs typeface="Arial"/>
            </a:endParaRPr>
          </a:p>
        </p:txBody>
      </p:sp>
      <p:sp>
        <p:nvSpPr>
          <p:cNvPr id="4" name="Text Placeholder 3"/>
          <p:cNvSpPr>
            <a:spLocks noGrp="1"/>
          </p:cNvSpPr>
          <p:nvPr>
            <p:ph type="body" sz="quarter" idx="10" hasCustomPrompt="1"/>
          </p:nvPr>
        </p:nvSpPr>
        <p:spPr>
          <a:xfrm>
            <a:off x="228600" y="1143000"/>
            <a:ext cx="27432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sp>
        <p:nvSpPr>
          <p:cNvPr id="13" name="Text Placeholder 3"/>
          <p:cNvSpPr>
            <a:spLocks noGrp="1"/>
          </p:cNvSpPr>
          <p:nvPr>
            <p:ph type="body" sz="quarter" idx="14" hasCustomPrompt="1"/>
          </p:nvPr>
        </p:nvSpPr>
        <p:spPr>
          <a:xfrm>
            <a:off x="3200400" y="1143000"/>
            <a:ext cx="27432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sp>
        <p:nvSpPr>
          <p:cNvPr id="20" name="TextBox 19"/>
          <p:cNvSpPr txBox="1"/>
          <p:nvPr/>
        </p:nvSpPr>
        <p:spPr>
          <a:xfrm>
            <a:off x="3765176" y="-508000"/>
            <a:ext cx="184666" cy="369332"/>
          </a:xfrm>
          <a:prstGeom prst="rect">
            <a:avLst/>
          </a:prstGeom>
          <a:noFill/>
        </p:spPr>
        <p:txBody>
          <a:bodyPr wrap="none" rtlCol="0">
            <a:spAutoFit/>
          </a:bodyPr>
          <a:lstStyle/>
          <a:p>
            <a:endParaRPr lang="en-US" dirty="0"/>
          </a:p>
        </p:txBody>
      </p:sp>
      <p:sp>
        <p:nvSpPr>
          <p:cNvPr id="18" name="Text Placeholder 3"/>
          <p:cNvSpPr>
            <a:spLocks noGrp="1"/>
          </p:cNvSpPr>
          <p:nvPr>
            <p:ph type="body" sz="quarter" idx="16" hasCustomPrompt="1"/>
          </p:nvPr>
        </p:nvSpPr>
        <p:spPr>
          <a:xfrm>
            <a:off x="6172200" y="1143000"/>
            <a:ext cx="27432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cxnSp>
        <p:nvCxnSpPr>
          <p:cNvPr id="23" name="Straight Connector 22"/>
          <p:cNvCxnSpPr/>
          <p:nvPr userDrawn="1"/>
        </p:nvCxnSpPr>
        <p:spPr>
          <a:xfrm>
            <a:off x="6058920" y="1216152"/>
            <a:ext cx="0" cy="494690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765176" y="-508000"/>
            <a:ext cx="184666" cy="369332"/>
          </a:xfrm>
          <a:prstGeom prst="rect">
            <a:avLst/>
          </a:prstGeom>
          <a:noFill/>
        </p:spPr>
        <p:txBody>
          <a:bodyPr wrap="none" rtlCol="0">
            <a:spAutoFit/>
          </a:bodyPr>
          <a:lstStyle/>
          <a:p>
            <a:endParaRPr lang="en-US" dirty="0"/>
          </a:p>
        </p:txBody>
      </p:sp>
      <p:sp>
        <p:nvSpPr>
          <p:cNvPr id="31" name="TextBox 30"/>
          <p:cNvSpPr txBox="1"/>
          <p:nvPr/>
        </p:nvSpPr>
        <p:spPr>
          <a:xfrm>
            <a:off x="3765176" y="-508000"/>
            <a:ext cx="184666" cy="369332"/>
          </a:xfrm>
          <a:prstGeom prst="rect">
            <a:avLst/>
          </a:prstGeom>
          <a:noFill/>
        </p:spPr>
        <p:txBody>
          <a:bodyPr wrap="none" rtlCol="0">
            <a:spAutoFit/>
          </a:bodyPr>
          <a:lstStyle/>
          <a:p>
            <a:endParaRPr lang="en-US" dirty="0"/>
          </a:p>
        </p:txBody>
      </p:sp>
      <p:sp>
        <p:nvSpPr>
          <p:cNvPr id="38" name="TextBox 37"/>
          <p:cNvSpPr txBox="1"/>
          <p:nvPr userDrawn="1"/>
        </p:nvSpPr>
        <p:spPr>
          <a:xfrm>
            <a:off x="3765176" y="-508000"/>
            <a:ext cx="184666" cy="369332"/>
          </a:xfrm>
          <a:prstGeom prst="rect">
            <a:avLst/>
          </a:prstGeom>
          <a:noFill/>
        </p:spPr>
        <p:txBody>
          <a:bodyPr wrap="none" rtlCol="0">
            <a:spAutoFit/>
          </a:bodyPr>
          <a:lstStyle/>
          <a:p>
            <a:endParaRPr lang="en-US" dirty="0"/>
          </a:p>
        </p:txBody>
      </p:sp>
      <p:cxnSp>
        <p:nvCxnSpPr>
          <p:cNvPr id="39" name="Straight Connector 38"/>
          <p:cNvCxnSpPr/>
          <p:nvPr userDrawn="1"/>
        </p:nvCxnSpPr>
        <p:spPr>
          <a:xfrm>
            <a:off x="3082344" y="1216152"/>
            <a:ext cx="0" cy="494690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22" name="Picture 21"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25" name="Straight Connector 24"/>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6"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8" name="Text Placeholder 2"/>
          <p:cNvSpPr>
            <a:spLocks noGrp="1"/>
          </p:cNvSpPr>
          <p:nvPr>
            <p:ph type="body" sz="quarter" idx="20"/>
          </p:nvPr>
        </p:nvSpPr>
        <p:spPr>
          <a:xfrm>
            <a:off x="6172200" y="1645921"/>
            <a:ext cx="2743200" cy="4572318"/>
          </a:xfrm>
        </p:spPr>
        <p:txBody>
          <a:bodyPr/>
          <a:lstStyle>
            <a:lvl1pPr>
              <a:spcBef>
                <a:spcPts val="800"/>
              </a:spcBef>
              <a:defRPr sz="1600" b="0"/>
            </a:lvl1pPr>
            <a:lvl2pPr>
              <a:defRPr sz="1400"/>
            </a:lvl2pPr>
          </a:lstStyle>
          <a:p>
            <a:pPr lvl="0"/>
            <a:r>
              <a:rPr lang="en-US" smtClean="0"/>
              <a:t>Click to edit Master text styles</a:t>
            </a:r>
          </a:p>
          <a:p>
            <a:pPr lvl="1"/>
            <a:r>
              <a:rPr lang="en-US" smtClean="0"/>
              <a:t>Second level</a:t>
            </a:r>
          </a:p>
        </p:txBody>
      </p:sp>
      <p:sp>
        <p:nvSpPr>
          <p:cNvPr id="29" name="Text Placeholder 2"/>
          <p:cNvSpPr>
            <a:spLocks noGrp="1"/>
          </p:cNvSpPr>
          <p:nvPr>
            <p:ph type="body" sz="quarter" idx="21"/>
          </p:nvPr>
        </p:nvSpPr>
        <p:spPr>
          <a:xfrm>
            <a:off x="3200400" y="1645921"/>
            <a:ext cx="2743200" cy="4572318"/>
          </a:xfrm>
        </p:spPr>
        <p:txBody>
          <a:bodyPr/>
          <a:lstStyle>
            <a:lvl1pPr>
              <a:spcBef>
                <a:spcPts val="800"/>
              </a:spcBef>
              <a:defRPr sz="1600" b="0"/>
            </a:lvl1pPr>
            <a:lvl2pPr>
              <a:defRPr sz="1400"/>
            </a:lvl2pPr>
          </a:lstStyle>
          <a:p>
            <a:pPr lvl="0"/>
            <a:r>
              <a:rPr lang="en-US" smtClean="0"/>
              <a:t>Click to edit Master text styles</a:t>
            </a:r>
          </a:p>
          <a:p>
            <a:pPr lvl="1"/>
            <a:r>
              <a:rPr lang="en-US" smtClean="0"/>
              <a:t>Second level</a:t>
            </a:r>
          </a:p>
        </p:txBody>
      </p:sp>
      <p:sp>
        <p:nvSpPr>
          <p:cNvPr id="30" name="Text Placeholder 2"/>
          <p:cNvSpPr>
            <a:spLocks noGrp="1"/>
          </p:cNvSpPr>
          <p:nvPr>
            <p:ph type="body" sz="quarter" idx="22"/>
          </p:nvPr>
        </p:nvSpPr>
        <p:spPr>
          <a:xfrm>
            <a:off x="228600" y="1645921"/>
            <a:ext cx="2743200" cy="4572318"/>
          </a:xfrm>
        </p:spPr>
        <p:txBody>
          <a:bodyPr/>
          <a:lstStyle>
            <a:lvl1pPr>
              <a:spcBef>
                <a:spcPts val="800"/>
              </a:spcBef>
              <a:defRPr sz="1600" b="0"/>
            </a:lvl1pPr>
            <a:lvl2pPr>
              <a:defRPr sz="1400"/>
            </a:lvl2pPr>
          </a:lstStyle>
          <a:p>
            <a:pPr lvl="0"/>
            <a:r>
              <a:rPr lang="en-US" smtClean="0"/>
              <a:t>Click to edit Master text styles</a:t>
            </a:r>
          </a:p>
          <a:p>
            <a:pPr lvl="1"/>
            <a:r>
              <a:rPr lang="en-US" smtClean="0"/>
              <a:t>Second level</a:t>
            </a:r>
          </a:p>
        </p:txBody>
      </p:sp>
      <p:sp>
        <p:nvSpPr>
          <p:cNvPr id="2" name="Slide Number Placeholder 1"/>
          <p:cNvSpPr>
            <a:spLocks noGrp="1"/>
          </p:cNvSpPr>
          <p:nvPr>
            <p:ph type="sldNum" sz="quarter" idx="23"/>
          </p:nvPr>
        </p:nvSpPr>
        <p:spPr>
          <a:xfrm>
            <a:off x="6775140" y="6504298"/>
            <a:ext cx="2133600"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3044717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rgbClr val="686868"/>
                </a:solidFill>
                <a:latin typeface="+mn-lt"/>
                <a:cs typeface="Arial"/>
              </a:rPr>
              <a:t>© 2014 Apigee Confidential – All Rights Reserved</a:t>
            </a:r>
            <a:endParaRPr lang="en-US" sz="900" dirty="0">
              <a:solidFill>
                <a:srgbClr val="686868"/>
              </a:solidFill>
              <a:latin typeface="+mn-lt"/>
              <a:cs typeface="Arial"/>
            </a:endParaRPr>
          </a:p>
        </p:txBody>
      </p:sp>
      <p:sp>
        <p:nvSpPr>
          <p:cNvPr id="18" name="Table Placeholder 17"/>
          <p:cNvSpPr>
            <a:spLocks noGrp="1"/>
          </p:cNvSpPr>
          <p:nvPr>
            <p:ph type="tbl" sz="quarter" idx="10"/>
          </p:nvPr>
        </p:nvSpPr>
        <p:spPr>
          <a:xfrm>
            <a:off x="228600" y="1325880"/>
            <a:ext cx="8522208" cy="4572000"/>
          </a:xfrm>
        </p:spPr>
        <p:txBody>
          <a:bodyPr/>
          <a:lstStyle>
            <a:lvl1pPr marL="0" indent="0">
              <a:buNone/>
              <a:defRPr/>
            </a:lvl1pPr>
          </a:lstStyle>
          <a:p>
            <a:r>
              <a:rPr lang="en-US" smtClean="0"/>
              <a:t>Click icon to add table</a:t>
            </a:r>
            <a:endParaRPr lang="en-US" dirty="0"/>
          </a:p>
        </p:txBody>
      </p:sp>
      <p:pic>
        <p:nvPicPr>
          <p:cNvPr id="9" name="Picture 8"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13" name="Straight Connector 12"/>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 name="Slide Number Placeholder 1"/>
          <p:cNvSpPr>
            <a:spLocks noGrp="1"/>
          </p:cNvSpPr>
          <p:nvPr>
            <p:ph type="sldNum" sz="quarter" idx="11"/>
          </p:nvPr>
        </p:nvSpPr>
        <p:spPr>
          <a:xfrm>
            <a:off x="6750480" y="6491969"/>
            <a:ext cx="2133600"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48666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Thankyou_ar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40006" cy="6937579"/>
          </a:xfrm>
          <a:prstGeom prst="rect">
            <a:avLst/>
          </a:prstGeom>
        </p:spPr>
      </p:pic>
      <p:sp>
        <p:nvSpPr>
          <p:cNvPr id="7" name="Title 1"/>
          <p:cNvSpPr txBox="1">
            <a:spLocks/>
          </p:cNvSpPr>
          <p:nvPr userDrawn="1"/>
        </p:nvSpPr>
        <p:spPr>
          <a:xfrm>
            <a:off x="228600" y="228600"/>
            <a:ext cx="8229600" cy="1143000"/>
          </a:xfrm>
          <a:prstGeom prst="rect">
            <a:avLst/>
          </a:prstGeom>
        </p:spPr>
        <p:txBody>
          <a:bodyPr/>
          <a:lstStyle>
            <a:lvl1pPr algn="l" defTabSz="457200" rtl="0" eaLnBrk="1" latinLnBrk="0" hangingPunct="1">
              <a:spcBef>
                <a:spcPct val="0"/>
              </a:spcBef>
              <a:buNone/>
              <a:defRPr sz="4400" kern="1200" baseline="0">
                <a:solidFill>
                  <a:schemeClr val="tx1"/>
                </a:solidFill>
                <a:latin typeface="Helvetica"/>
                <a:ea typeface="+mj-ea"/>
                <a:cs typeface="+mj-cs"/>
              </a:defRPr>
            </a:lvl1pPr>
          </a:lstStyle>
          <a:p>
            <a:r>
              <a:rPr lang="en-US" sz="4700" dirty="0" smtClean="0">
                <a:solidFill>
                  <a:schemeClr val="bg1"/>
                </a:solidFill>
                <a:latin typeface="+mj-lt"/>
              </a:rPr>
              <a:t>Thank</a:t>
            </a:r>
            <a:r>
              <a:rPr lang="en-US" sz="4700" baseline="0" dirty="0" smtClean="0">
                <a:solidFill>
                  <a:schemeClr val="bg1"/>
                </a:solidFill>
                <a:latin typeface="+mj-lt"/>
              </a:rPr>
              <a:t> you</a:t>
            </a:r>
            <a:endParaRPr lang="en-US" sz="4700" dirty="0">
              <a:solidFill>
                <a:schemeClr val="bg1"/>
              </a:solidFill>
              <a:latin typeface="+mj-lt"/>
            </a:endParaRPr>
          </a:p>
        </p:txBody>
      </p:sp>
      <p:sp>
        <p:nvSpPr>
          <p:cNvPr id="12" name="Text Placeholder 11"/>
          <p:cNvSpPr>
            <a:spLocks noGrp="1"/>
          </p:cNvSpPr>
          <p:nvPr>
            <p:ph type="body" sz="quarter" idx="11" hasCustomPrompt="1"/>
          </p:nvPr>
        </p:nvSpPr>
        <p:spPr>
          <a:xfrm>
            <a:off x="228600" y="6323233"/>
            <a:ext cx="2136325" cy="364293"/>
          </a:xfrm>
        </p:spPr>
        <p:txBody>
          <a:bodyPr>
            <a:noAutofit/>
          </a:bodyPr>
          <a:lstStyle>
            <a:lvl1pPr marL="0" indent="0">
              <a:buNone/>
              <a:defRPr sz="1100" b="1" i="0">
                <a:solidFill>
                  <a:schemeClr val="bg1"/>
                </a:solidFill>
                <a:latin typeface="+mj-lt"/>
                <a:cs typeface="Arial"/>
              </a:defRPr>
            </a:lvl1pPr>
            <a:lvl2pPr marL="457200" indent="0">
              <a:buNone/>
              <a:defRPr sz="800">
                <a:latin typeface="Helvetica"/>
                <a:cs typeface="Helvetica"/>
              </a:defRPr>
            </a:lvl2pPr>
            <a:lvl3pPr marL="914400" indent="0">
              <a:buNone/>
              <a:defRPr sz="800">
                <a:latin typeface="Helvetica"/>
                <a:cs typeface="Helvetica"/>
              </a:defRPr>
            </a:lvl3pPr>
            <a:lvl4pPr marL="1371600" indent="0">
              <a:buNone/>
              <a:defRPr sz="800">
                <a:latin typeface="Helvetica"/>
                <a:cs typeface="Helvetica"/>
              </a:defRPr>
            </a:lvl4pPr>
            <a:lvl5pPr marL="1828800" indent="0">
              <a:buNone/>
              <a:defRPr sz="800">
                <a:latin typeface="Helvetica"/>
                <a:cs typeface="Helvetica"/>
              </a:defRPr>
            </a:lvl5pPr>
          </a:lstStyle>
          <a:p>
            <a:pPr lvl="0"/>
            <a:r>
              <a:rPr lang="en-US" dirty="0" smtClean="0"/>
              <a:t>Date</a:t>
            </a:r>
            <a:endParaRPr lang="en-US" dirty="0"/>
          </a:p>
        </p:txBody>
      </p:sp>
    </p:spTree>
    <p:extLst>
      <p:ext uri="{BB962C8B-B14F-4D97-AF65-F5344CB8AC3E}">
        <p14:creationId xmlns:p14="http://schemas.microsoft.com/office/powerpoint/2010/main" val="13333878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C1214-2C7B-1846-91C7-D93747619575}" type="slidenum">
              <a:rPr lang="en-US" smtClean="0"/>
              <a:t>‹#›</a:t>
            </a:fld>
            <a:endParaRPr lang="en-US"/>
          </a:p>
        </p:txBody>
      </p:sp>
    </p:spTree>
    <p:extLst>
      <p:ext uri="{BB962C8B-B14F-4D97-AF65-F5344CB8AC3E}">
        <p14:creationId xmlns:p14="http://schemas.microsoft.com/office/powerpoint/2010/main" val="690269316"/>
      </p:ext>
    </p:extLst>
  </p:cSld>
  <p:clrMap bg1="lt1" tx1="dk1" bg2="lt2" tx2="dk2" accent1="accent1" accent2="accent2" accent3="accent3" accent4="accent4" accent5="accent5" accent6="accent6" hlink="hlink" folHlink="folHlink"/>
  <p:sldLayoutIdLst>
    <p:sldLayoutId id="2147483910" r:id="rId1"/>
    <p:sldLayoutId id="2147483912" r:id="rId2"/>
    <p:sldLayoutId id="2147483903" r:id="rId3"/>
    <p:sldLayoutId id="2147483905" r:id="rId4"/>
    <p:sldLayoutId id="2147483906" r:id="rId5"/>
    <p:sldLayoutId id="2147483907" r:id="rId6"/>
    <p:sldLayoutId id="2147483908" r:id="rId7"/>
    <p:sldLayoutId id="2147483913" r:id="rId8"/>
  </p:sldLayoutIdLst>
  <p:hf hdr="0" ftr="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chemeClr val="tx2"/>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hyperlink" Target="http://www.sublimetext.com/3" TargetMode="External"/><Relationship Id="rId4" Type="http://schemas.openxmlformats.org/officeDocument/2006/relationships/hyperlink" Target="https://www.jetbrains.com/webstorm/" TargetMode="External"/><Relationship Id="rId5" Type="http://schemas.openxmlformats.org/officeDocument/2006/relationships/hyperlink" Target="http://nodemon.io/" TargetMode="External"/><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apigee.com/docs/api-services/content/understanding-edge-support-nodejs-modul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pigee/api-platform-tools" TargetMode="External"/><Relationship Id="rId4" Type="http://schemas.openxmlformats.org/officeDocument/2006/relationships/hyperlink" Target="https://www.python.org/downloads/windows/" TargetMode="External"/><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github.com/apigee-127/volo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apigee.com/docs/api-services/content/understanding-edge-support-nodejs-modul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stackoverflow.com/help/how-to-ask" TargetMode="External"/><Relationship Id="rId4" Type="http://schemas.openxmlformats.org/officeDocument/2006/relationships/hyperlink" Target="http://community.apigee.com/" TargetMode="External"/><Relationship Id="rId5" Type="http://schemas.openxmlformats.org/officeDocument/2006/relationships/hyperlink" Target="http://apigee.com/docs/api-services/content/getting-started-nodejs-apigee-edge" TargetMode="External"/><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ccounts.apigee.com/account/dashboard" TargetMode="External"/><Relationship Id="rId3" Type="http://schemas.openxmlformats.org/officeDocument/2006/relationships/image" Target="../media/image3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jsfiddle.net/remus/z4Y68/"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err="1" smtClean="0"/>
              <a:t>Node.js</a:t>
            </a:r>
            <a:r>
              <a:rPr lang="en-US" dirty="0" smtClean="0"/>
              <a:t> and Apigee-127</a:t>
            </a:r>
            <a:endParaRPr lang="en-US" dirty="0"/>
          </a:p>
        </p:txBody>
      </p:sp>
      <p:sp>
        <p:nvSpPr>
          <p:cNvPr id="3" name="Text Placeholder 2"/>
          <p:cNvSpPr>
            <a:spLocks noGrp="1"/>
          </p:cNvSpPr>
          <p:nvPr>
            <p:ph type="body" sz="quarter" idx="10"/>
          </p:nvPr>
        </p:nvSpPr>
        <p:spPr/>
        <p:txBody>
          <a:bodyPr/>
          <a:lstStyle/>
          <a:p>
            <a:r>
              <a:rPr lang="en-US" dirty="0" smtClean="0"/>
              <a:t>V111414</a:t>
            </a:r>
            <a:endParaRPr lang="en-US" dirty="0"/>
          </a:p>
        </p:txBody>
      </p:sp>
      <p:sp>
        <p:nvSpPr>
          <p:cNvPr id="2" name="Text Placeholder 1"/>
          <p:cNvSpPr>
            <a:spLocks noGrp="1"/>
          </p:cNvSpPr>
          <p:nvPr>
            <p:ph type="body" sz="quarter" idx="11"/>
          </p:nvPr>
        </p:nvSpPr>
        <p:spPr/>
        <p:txBody>
          <a:bodyPr>
            <a:normAutofit/>
          </a:bodyPr>
          <a:lstStyle/>
          <a:p>
            <a:r>
              <a:rPr lang="en-US" dirty="0" smtClean="0"/>
              <a:t>Developer Bootcamp</a:t>
            </a:r>
            <a:endParaRPr lang="en-US" dirty="0"/>
          </a:p>
        </p:txBody>
      </p:sp>
    </p:spTree>
    <p:extLst>
      <p:ext uri="{BB962C8B-B14F-4D97-AF65-F5344CB8AC3E}">
        <p14:creationId xmlns:p14="http://schemas.microsoft.com/office/powerpoint/2010/main" val="38582813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34235"/>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274320" indent="0" algn="ctr">
              <a:buNone/>
            </a:pPr>
            <a:endParaRPr lang="en-US" dirty="0" smtClean="0"/>
          </a:p>
          <a:p>
            <a:pPr marL="274320" indent="0" algn="ctr">
              <a:buNone/>
            </a:pPr>
            <a:r>
              <a:rPr lang="en-US" b="1" dirty="0" smtClean="0">
                <a:solidFill>
                  <a:srgbClr val="FF4300"/>
                </a:solidFill>
              </a:rPr>
              <a:t>http</a:t>
            </a:r>
            <a:r>
              <a:rPr lang="en-US" b="1" dirty="0">
                <a:solidFill>
                  <a:srgbClr val="FF4300"/>
                </a:solidFill>
              </a:rPr>
              <a:t>://</a:t>
            </a:r>
            <a:r>
              <a:rPr lang="en-US" b="1" dirty="0" err="1">
                <a:solidFill>
                  <a:srgbClr val="FF4300"/>
                </a:solidFill>
              </a:rPr>
              <a:t>jsfiddle.net</a:t>
            </a:r>
            <a:r>
              <a:rPr lang="en-US" b="1" dirty="0">
                <a:solidFill>
                  <a:srgbClr val="FF4300"/>
                </a:solidFill>
              </a:rPr>
              <a:t>/</a:t>
            </a:r>
            <a:r>
              <a:rPr lang="en-US" b="1" dirty="0" err="1">
                <a:solidFill>
                  <a:srgbClr val="FF4300"/>
                </a:solidFill>
              </a:rPr>
              <a:t>grewis</a:t>
            </a:r>
            <a:r>
              <a:rPr lang="en-US" b="1" dirty="0">
                <a:solidFill>
                  <a:srgbClr val="FF4300"/>
                </a:solidFill>
              </a:rPr>
              <a:t>/3mm2qtac/</a:t>
            </a:r>
          </a:p>
        </p:txBody>
      </p:sp>
      <p:sp>
        <p:nvSpPr>
          <p:cNvPr id="3" name="Title 2"/>
          <p:cNvSpPr>
            <a:spLocks noGrp="1"/>
          </p:cNvSpPr>
          <p:nvPr>
            <p:ph type="title"/>
          </p:nvPr>
        </p:nvSpPr>
        <p:spPr/>
        <p:txBody>
          <a:bodyPr/>
          <a:lstStyle/>
          <a:p>
            <a:r>
              <a:rPr lang="en-US" dirty="0" smtClean="0"/>
              <a:t>Non-blocking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10</a:t>
            </a:fld>
            <a:endParaRPr lang="en-US"/>
          </a:p>
        </p:txBody>
      </p:sp>
      <p:pic>
        <p:nvPicPr>
          <p:cNvPr id="6" name="Picture 5"/>
          <p:cNvPicPr>
            <a:picLocks noChangeAspect="1"/>
          </p:cNvPicPr>
          <p:nvPr/>
        </p:nvPicPr>
        <p:blipFill>
          <a:blip r:embed="rId3"/>
          <a:stretch>
            <a:fillRect/>
          </a:stretch>
        </p:blipFill>
        <p:spPr>
          <a:xfrm>
            <a:off x="1204140" y="1002747"/>
            <a:ext cx="6150868" cy="4639147"/>
          </a:xfrm>
          <a:prstGeom prst="rect">
            <a:avLst/>
          </a:prstGeom>
        </p:spPr>
      </p:pic>
    </p:spTree>
    <p:extLst>
      <p:ext uri="{BB962C8B-B14F-4D97-AF65-F5344CB8AC3E}">
        <p14:creationId xmlns:p14="http://schemas.microsoft.com/office/powerpoint/2010/main" val="6826004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4637098"/>
            <a:ext cx="8675688" cy="984921"/>
          </a:xfrm>
        </p:spPr>
        <p:txBody>
          <a:bodyPr/>
          <a:lstStyle/>
          <a:p>
            <a:pPr marL="274320" indent="0" algn="ctr">
              <a:buNone/>
            </a:pPr>
            <a:r>
              <a:rPr lang="en-US" b="1" dirty="0" err="1" smtClean="0">
                <a:solidFill>
                  <a:srgbClr val="FF4300"/>
                </a:solidFill>
              </a:rPr>
              <a:t>j.mp</a:t>
            </a:r>
            <a:r>
              <a:rPr lang="en-US" b="1" dirty="0" smtClean="0">
                <a:solidFill>
                  <a:srgbClr val="FF4300"/>
                </a:solidFill>
              </a:rPr>
              <a:t>/api-v1-node-simple</a:t>
            </a:r>
            <a:endParaRPr lang="en-US" b="1" dirty="0">
              <a:solidFill>
                <a:srgbClr val="FF4300"/>
              </a:solidFill>
            </a:endParaRPr>
          </a:p>
        </p:txBody>
      </p:sp>
      <p:sp>
        <p:nvSpPr>
          <p:cNvPr id="3" name="Title 2"/>
          <p:cNvSpPr>
            <a:spLocks noGrp="1"/>
          </p:cNvSpPr>
          <p:nvPr>
            <p:ph type="title"/>
          </p:nvPr>
        </p:nvSpPr>
        <p:spPr/>
        <p:txBody>
          <a:bodyPr/>
          <a:lstStyle/>
          <a:p>
            <a:r>
              <a:rPr lang="en-US" dirty="0" smtClean="0"/>
              <a:t>The World’s Simplest Web Server</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11</a:t>
            </a:fld>
            <a:endParaRPr lang="en-US"/>
          </a:p>
        </p:txBody>
      </p:sp>
      <p:pic>
        <p:nvPicPr>
          <p:cNvPr id="5" name="Picture 4"/>
          <p:cNvPicPr>
            <a:picLocks noChangeAspect="1"/>
          </p:cNvPicPr>
          <p:nvPr/>
        </p:nvPicPr>
        <p:blipFill rotWithShape="1">
          <a:blip r:embed="rId3"/>
          <a:srcRect l="2500" t="16666" r="2621" b="28809"/>
          <a:stretch/>
        </p:blipFill>
        <p:spPr>
          <a:xfrm>
            <a:off x="950149" y="1143000"/>
            <a:ext cx="6930776" cy="2987211"/>
          </a:xfrm>
          <a:prstGeom prst="rect">
            <a:avLst/>
          </a:prstGeom>
        </p:spPr>
      </p:pic>
    </p:spTree>
    <p:extLst>
      <p:ext uri="{BB962C8B-B14F-4D97-AF65-F5344CB8AC3E}">
        <p14:creationId xmlns:p14="http://schemas.microsoft.com/office/powerpoint/2010/main" val="34877445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World of NPM</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12</a:t>
            </a:fld>
            <a:endParaRPr lang="en-US"/>
          </a:p>
        </p:txBody>
      </p:sp>
      <p:pic>
        <p:nvPicPr>
          <p:cNvPr id="5" name="Picture 4"/>
          <p:cNvPicPr>
            <a:picLocks noChangeAspect="1"/>
          </p:cNvPicPr>
          <p:nvPr/>
        </p:nvPicPr>
        <p:blipFill rotWithShape="1">
          <a:blip r:embed="rId3"/>
          <a:srcRect l="18473" t="16667" r="18557" b="7056"/>
          <a:stretch/>
        </p:blipFill>
        <p:spPr>
          <a:xfrm>
            <a:off x="1689166" y="1007381"/>
            <a:ext cx="5757962" cy="5231087"/>
          </a:xfrm>
          <a:prstGeom prst="rect">
            <a:avLst/>
          </a:prstGeom>
        </p:spPr>
      </p:pic>
    </p:spTree>
    <p:extLst>
      <p:ext uri="{BB962C8B-B14F-4D97-AF65-F5344CB8AC3E}">
        <p14:creationId xmlns:p14="http://schemas.microsoft.com/office/powerpoint/2010/main" val="8416468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2999"/>
            <a:ext cx="8675688" cy="5413247"/>
          </a:xfrm>
          <a:prstGeom prst="rect">
            <a:avLst/>
          </a:prstGeom>
          <a:noFill/>
          <a:ln>
            <a:noFill/>
          </a:ln>
        </p:spPr>
        <p:txBody>
          <a:bodyPr lIns="0" tIns="45700" rIns="91425" bIns="45700" anchor="t" anchorCtr="0">
            <a:noAutofit/>
          </a:bodyPr>
          <a:lstStyle/>
          <a:p>
            <a:pPr marL="457200" lvl="1" indent="0">
              <a:buSzPct val="60000"/>
              <a:buNone/>
            </a:pPr>
            <a:r>
              <a:rPr lang="en-US" sz="2000" dirty="0" smtClean="0"/>
              <a:t>Apigee</a:t>
            </a:r>
            <a:r>
              <a:rPr lang="en-US" sz="2000" dirty="0"/>
              <a:t> </a:t>
            </a:r>
            <a:r>
              <a:rPr lang="en-US" sz="2000" dirty="0" smtClean="0"/>
              <a:t>developed NPM packages:</a:t>
            </a:r>
          </a:p>
          <a:p>
            <a:pPr lvl="2">
              <a:buSzPct val="60000"/>
            </a:pPr>
            <a:r>
              <a:rPr lang="en-US" sz="1400" dirty="0" err="1" smtClean="0">
                <a:latin typeface="Menlo Bold"/>
                <a:cs typeface="Menlo Bold"/>
              </a:rPr>
              <a:t>apigee</a:t>
            </a:r>
            <a:r>
              <a:rPr lang="en-US" sz="1400" dirty="0" smtClean="0"/>
              <a:t>   </a:t>
            </a:r>
            <a:r>
              <a:rPr lang="en-US" dirty="0" smtClean="0"/>
              <a:t>/  </a:t>
            </a:r>
            <a:r>
              <a:rPr lang="en-US" sz="1400" dirty="0" smtClean="0">
                <a:latin typeface="Menlo Bold"/>
                <a:cs typeface="Menlo Bold"/>
              </a:rPr>
              <a:t>apigee</a:t>
            </a:r>
            <a:r>
              <a:rPr lang="en-US" sz="1400" dirty="0">
                <a:latin typeface="Menlo Bold"/>
                <a:cs typeface="Menlo Bold"/>
              </a:rPr>
              <a:t>-access</a:t>
            </a:r>
          </a:p>
          <a:p>
            <a:pPr lvl="2">
              <a:buSzPct val="60000"/>
            </a:pPr>
            <a:r>
              <a:rPr lang="en-US" sz="1400" dirty="0">
                <a:latin typeface="Menlo Bold"/>
                <a:cs typeface="Menlo Bold"/>
              </a:rPr>
              <a:t>volos</a:t>
            </a:r>
            <a:r>
              <a:rPr lang="en-US" dirty="0"/>
              <a:t> </a:t>
            </a:r>
            <a:r>
              <a:rPr lang="en-US" dirty="0" smtClean="0"/>
              <a:t> </a:t>
            </a:r>
            <a:r>
              <a:rPr lang="en-US" sz="1800" dirty="0" smtClean="0"/>
              <a:t>(</a:t>
            </a:r>
            <a:r>
              <a:rPr lang="en-US" sz="1800" dirty="0"/>
              <a:t>cache, quota, </a:t>
            </a:r>
            <a:r>
              <a:rPr lang="en-US" sz="1800" dirty="0" err="1"/>
              <a:t>oauth</a:t>
            </a:r>
            <a:r>
              <a:rPr lang="en-US" sz="1800" dirty="0" smtClean="0"/>
              <a:t>)</a:t>
            </a:r>
            <a:endParaRPr lang="en-US" sz="1800" dirty="0"/>
          </a:p>
          <a:p>
            <a:pPr lvl="2">
              <a:buSzPct val="60000"/>
            </a:pPr>
            <a:r>
              <a:rPr lang="en-US" sz="1400" dirty="0" err="1" smtClean="0">
                <a:latin typeface="Menlo Bold"/>
                <a:cs typeface="Menlo Bold"/>
              </a:rPr>
              <a:t>Usergrid</a:t>
            </a:r>
            <a:endParaRPr lang="en-US" sz="1400" dirty="0" smtClean="0">
              <a:latin typeface="Menlo Bold"/>
              <a:cs typeface="Menlo Bold"/>
            </a:endParaRPr>
          </a:p>
          <a:p>
            <a:pPr marL="457200" lvl="1" indent="0">
              <a:buSzPct val="60000"/>
              <a:buNone/>
            </a:pPr>
            <a:endParaRPr lang="en-US" sz="2400" dirty="0" smtClean="0"/>
          </a:p>
          <a:p>
            <a:pPr marL="457200" lvl="1" indent="0">
              <a:lnSpc>
                <a:spcPct val="120000"/>
              </a:lnSpc>
              <a:buSzPct val="60000"/>
              <a:buNone/>
            </a:pPr>
            <a:r>
              <a:rPr lang="en-US" sz="2000" dirty="0" smtClean="0"/>
              <a:t>Popular Editors/IDE used by Apigee developers:</a:t>
            </a:r>
            <a:endParaRPr lang="en-US" sz="2000" dirty="0">
              <a:solidFill>
                <a:schemeClr val="accent2"/>
              </a:solidFill>
            </a:endParaRPr>
          </a:p>
          <a:p>
            <a:pPr lvl="2">
              <a:lnSpc>
                <a:spcPct val="120000"/>
              </a:lnSpc>
              <a:buSzPct val="60000"/>
            </a:pPr>
            <a:r>
              <a:rPr lang="en-US" sz="1800" dirty="0">
                <a:hlinkClick r:id="rId3"/>
              </a:rPr>
              <a:t>http://www.sublimetext.com/</a:t>
            </a:r>
            <a:r>
              <a:rPr lang="en-US" sz="1800" dirty="0" smtClean="0">
                <a:hlinkClick r:id="rId3"/>
              </a:rPr>
              <a:t>3</a:t>
            </a:r>
            <a:endParaRPr lang="en-US" sz="1800" dirty="0" smtClean="0"/>
          </a:p>
          <a:p>
            <a:pPr lvl="2">
              <a:lnSpc>
                <a:spcPct val="120000"/>
              </a:lnSpc>
              <a:buSzPct val="60000"/>
            </a:pPr>
            <a:r>
              <a:rPr lang="en-US" sz="1800" dirty="0" smtClean="0">
                <a:hlinkClick r:id="rId4"/>
              </a:rPr>
              <a:t>https://www.jetbrains.com/webstorm/</a:t>
            </a:r>
            <a:endParaRPr lang="en-US" sz="1800" dirty="0"/>
          </a:p>
          <a:p>
            <a:pPr marL="457200" lvl="1" indent="0">
              <a:lnSpc>
                <a:spcPct val="120000"/>
              </a:lnSpc>
              <a:buSzPct val="60000"/>
              <a:buNone/>
            </a:pPr>
            <a:endParaRPr lang="en-US" sz="2400" dirty="0" smtClean="0"/>
          </a:p>
          <a:p>
            <a:pPr marL="457200" lvl="1" indent="0">
              <a:lnSpc>
                <a:spcPct val="120000"/>
              </a:lnSpc>
              <a:buSzPct val="60000"/>
              <a:buNone/>
            </a:pPr>
            <a:r>
              <a:rPr lang="en-US" sz="2000" dirty="0" smtClean="0"/>
              <a:t>If using Sublime, you can configure a </a:t>
            </a:r>
            <a:r>
              <a:rPr lang="en-US" sz="2000" dirty="0"/>
              <a:t>build system with either regular Node.js or </a:t>
            </a:r>
            <a:r>
              <a:rPr lang="en-US" sz="2000" dirty="0" err="1" smtClean="0"/>
              <a:t>nodemon</a:t>
            </a:r>
            <a:r>
              <a:rPr lang="en-US" sz="2000" dirty="0" smtClean="0"/>
              <a:t>.  </a:t>
            </a:r>
            <a:r>
              <a:rPr lang="en-US" sz="2000" dirty="0" err="1" smtClean="0"/>
              <a:t>Nodemon</a:t>
            </a:r>
            <a:r>
              <a:rPr lang="en-US" sz="2000" dirty="0" smtClean="0"/>
              <a:t> will automatically restart your node app upon code saves. </a:t>
            </a:r>
            <a:r>
              <a:rPr lang="en-US" sz="2000" dirty="0" smtClean="0">
                <a:hlinkClick r:id="rId5"/>
              </a:rPr>
              <a:t>http</a:t>
            </a:r>
            <a:r>
              <a:rPr lang="en-US" sz="2000" dirty="0">
                <a:hlinkClick r:id="rId5"/>
              </a:rPr>
              <a:t>://nodemon.io/</a:t>
            </a:r>
            <a:r>
              <a:rPr lang="en-US" sz="2000" dirty="0"/>
              <a:t> </a:t>
            </a:r>
          </a:p>
          <a:p>
            <a:pPr lvl="2">
              <a:buSzPct val="60000"/>
            </a:pPr>
            <a:endParaRPr lang="en-US" sz="1050" dirty="0">
              <a:latin typeface="Menlo Bold"/>
              <a:cs typeface="Menlo Bold"/>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NPM Packages and other resources</a:t>
            </a:r>
            <a:endParaRPr lang="en-US" dirty="0"/>
          </a:p>
        </p:txBody>
      </p:sp>
      <p:sp>
        <p:nvSpPr>
          <p:cNvPr id="10" name="Rounded Rectangle 9"/>
          <p:cNvSpPr/>
          <p:nvPr/>
        </p:nvSpPr>
        <p:spPr>
          <a:xfrm>
            <a:off x="1282251" y="2455787"/>
            <a:ext cx="1021015" cy="311303"/>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ounded Rectangle 12"/>
          <p:cNvSpPr/>
          <p:nvPr/>
        </p:nvSpPr>
        <p:spPr>
          <a:xfrm>
            <a:off x="1306911" y="2072781"/>
            <a:ext cx="672377" cy="311303"/>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ounded Rectangle 13"/>
          <p:cNvSpPr/>
          <p:nvPr/>
        </p:nvSpPr>
        <p:spPr>
          <a:xfrm>
            <a:off x="1294581" y="1676040"/>
            <a:ext cx="784439" cy="311303"/>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ounded Rectangle 14"/>
          <p:cNvSpPr/>
          <p:nvPr/>
        </p:nvSpPr>
        <p:spPr>
          <a:xfrm>
            <a:off x="2340256" y="1676040"/>
            <a:ext cx="1565889" cy="311303"/>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80243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Modules Must be Installed</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14</a:t>
            </a:fld>
            <a:endParaRPr lang="en-US"/>
          </a:p>
        </p:txBody>
      </p:sp>
      <p:pic>
        <p:nvPicPr>
          <p:cNvPr id="5" name="Picture 4"/>
          <p:cNvPicPr>
            <a:picLocks noChangeAspect="1"/>
          </p:cNvPicPr>
          <p:nvPr/>
        </p:nvPicPr>
        <p:blipFill rotWithShape="1">
          <a:blip r:embed="rId2"/>
          <a:srcRect l="2500" t="14921" r="2621" b="5324"/>
          <a:stretch/>
        </p:blipFill>
        <p:spPr>
          <a:xfrm>
            <a:off x="228600" y="1023306"/>
            <a:ext cx="8675688" cy="5469569"/>
          </a:xfrm>
          <a:prstGeom prst="rect">
            <a:avLst/>
          </a:prstGeom>
        </p:spPr>
      </p:pic>
    </p:spTree>
    <p:extLst>
      <p:ext uri="{BB962C8B-B14F-4D97-AF65-F5344CB8AC3E}">
        <p14:creationId xmlns:p14="http://schemas.microsoft.com/office/powerpoint/2010/main" val="25805940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Individual modules must be installed using the NPM command line</a:t>
            </a:r>
          </a:p>
          <a:p>
            <a:endParaRPr lang="en-US" dirty="0"/>
          </a:p>
          <a:p>
            <a:endParaRPr lang="en-US" dirty="0" smtClean="0"/>
          </a:p>
          <a:p>
            <a:endParaRPr lang="en-US" dirty="0"/>
          </a:p>
          <a:p>
            <a:endParaRPr lang="en-US" dirty="0" smtClean="0"/>
          </a:p>
          <a:p>
            <a:endParaRPr lang="en-US" dirty="0"/>
          </a:p>
          <a:p>
            <a:pPr marL="274320" indent="0">
              <a:lnSpc>
                <a:spcPct val="120000"/>
              </a:lnSpc>
              <a:buNone/>
            </a:pPr>
            <a:endParaRPr lang="en-US" dirty="0"/>
          </a:p>
          <a:p>
            <a:pPr>
              <a:lnSpc>
                <a:spcPct val="120000"/>
              </a:lnSpc>
            </a:pPr>
            <a:r>
              <a:rPr lang="en-US" dirty="0" smtClean="0"/>
              <a:t>Once installed (</a:t>
            </a:r>
            <a:r>
              <a:rPr lang="en-US" dirty="0" err="1" smtClean="0"/>
              <a:t>node_modules</a:t>
            </a:r>
            <a:r>
              <a:rPr lang="en-US" dirty="0" smtClean="0"/>
              <a:t> folder), they are added to the app using </a:t>
            </a:r>
            <a:r>
              <a:rPr lang="en-US" i="1" dirty="0" smtClean="0">
                <a:solidFill>
                  <a:schemeClr val="tx2"/>
                </a:solidFill>
              </a:rPr>
              <a:t>require(‘module name’)</a:t>
            </a:r>
            <a:endParaRPr lang="en-US" i="1" dirty="0">
              <a:solidFill>
                <a:schemeClr val="tx2"/>
              </a:solidFill>
            </a:endParaRPr>
          </a:p>
        </p:txBody>
      </p:sp>
      <p:sp>
        <p:nvSpPr>
          <p:cNvPr id="3" name="Title 2"/>
          <p:cNvSpPr>
            <a:spLocks noGrp="1"/>
          </p:cNvSpPr>
          <p:nvPr>
            <p:ph type="title"/>
          </p:nvPr>
        </p:nvSpPr>
        <p:spPr/>
        <p:txBody>
          <a:bodyPr/>
          <a:lstStyle/>
          <a:p>
            <a:r>
              <a:rPr lang="en-US" dirty="0" smtClean="0"/>
              <a:t>Installing Modules with NPM</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15</a:t>
            </a:fld>
            <a:endParaRPr lang="en-US"/>
          </a:p>
        </p:txBody>
      </p:sp>
      <p:pic>
        <p:nvPicPr>
          <p:cNvPr id="5" name="Picture 4"/>
          <p:cNvPicPr>
            <a:picLocks noChangeAspect="1"/>
          </p:cNvPicPr>
          <p:nvPr/>
        </p:nvPicPr>
        <p:blipFill rotWithShape="1">
          <a:blip r:embed="rId3"/>
          <a:srcRect l="2500" t="31821" r="2621" b="44988"/>
          <a:stretch/>
        </p:blipFill>
        <p:spPr>
          <a:xfrm>
            <a:off x="228600" y="1775373"/>
            <a:ext cx="8675688" cy="1590441"/>
          </a:xfrm>
          <a:prstGeom prst="rect">
            <a:avLst/>
          </a:prstGeom>
        </p:spPr>
      </p:pic>
      <p:pic>
        <p:nvPicPr>
          <p:cNvPr id="6" name="Picture 5"/>
          <p:cNvPicPr>
            <a:picLocks noChangeAspect="1"/>
          </p:cNvPicPr>
          <p:nvPr/>
        </p:nvPicPr>
        <p:blipFill rotWithShape="1">
          <a:blip r:embed="rId3"/>
          <a:srcRect l="19013" t="79281" r="19366" b="12176"/>
          <a:stretch/>
        </p:blipFill>
        <p:spPr>
          <a:xfrm>
            <a:off x="2182354" y="4925551"/>
            <a:ext cx="4919544" cy="511533"/>
          </a:xfrm>
          <a:prstGeom prst="rect">
            <a:avLst/>
          </a:prstGeom>
        </p:spPr>
      </p:pic>
    </p:spTree>
    <p:extLst>
      <p:ext uri="{BB962C8B-B14F-4D97-AF65-F5344CB8AC3E}">
        <p14:creationId xmlns:p14="http://schemas.microsoft.com/office/powerpoint/2010/main" val="1402311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a:lnSpc>
                <a:spcPct val="120000"/>
              </a:lnSpc>
            </a:pPr>
            <a:r>
              <a:rPr lang="en-US" dirty="0" smtClean="0"/>
              <a:t>When a Node.js app launches, it looks for a file, </a:t>
            </a:r>
            <a:r>
              <a:rPr lang="en-US" i="1" dirty="0" err="1" smtClean="0">
                <a:solidFill>
                  <a:srgbClr val="FF4300"/>
                </a:solidFill>
              </a:rPr>
              <a:t>package.json</a:t>
            </a:r>
            <a:r>
              <a:rPr lang="en-US" dirty="0" smtClean="0"/>
              <a:t>, in the same folder and the main JS file to determine if all of its ‘pieces’ are present</a:t>
            </a:r>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r>
              <a:rPr lang="en-US" dirty="0" smtClean="0"/>
              <a:t>Using </a:t>
            </a:r>
            <a:r>
              <a:rPr lang="en-US" b="1" dirty="0" err="1" smtClean="0">
                <a:solidFill>
                  <a:srgbClr val="FF4300"/>
                </a:solidFill>
              </a:rPr>
              <a:t>npm</a:t>
            </a:r>
            <a:r>
              <a:rPr lang="en-US" b="1" dirty="0" smtClean="0">
                <a:solidFill>
                  <a:srgbClr val="FF4300"/>
                </a:solidFill>
              </a:rPr>
              <a:t> install </a:t>
            </a:r>
            <a:r>
              <a:rPr lang="en-US" dirty="0" smtClean="0"/>
              <a:t>will install all of the listed dependencies at one time.</a:t>
            </a:r>
            <a:endParaRPr lang="en-US" dirty="0"/>
          </a:p>
        </p:txBody>
      </p:sp>
      <p:sp>
        <p:nvSpPr>
          <p:cNvPr id="3" name="Title 2"/>
          <p:cNvSpPr>
            <a:spLocks noGrp="1"/>
          </p:cNvSpPr>
          <p:nvPr>
            <p:ph type="title"/>
          </p:nvPr>
        </p:nvSpPr>
        <p:spPr/>
        <p:txBody>
          <a:bodyPr/>
          <a:lstStyle/>
          <a:p>
            <a:r>
              <a:rPr lang="en-US" dirty="0" smtClean="0"/>
              <a:t>Installing Multiple Modules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16</a:t>
            </a:fld>
            <a:endParaRPr lang="en-US"/>
          </a:p>
        </p:txBody>
      </p:sp>
      <p:pic>
        <p:nvPicPr>
          <p:cNvPr id="5" name="Picture 4"/>
          <p:cNvPicPr>
            <a:picLocks noChangeAspect="1"/>
          </p:cNvPicPr>
          <p:nvPr/>
        </p:nvPicPr>
        <p:blipFill rotWithShape="1">
          <a:blip r:embed="rId2"/>
          <a:srcRect l="20226" t="37753" r="20041" b="21618"/>
          <a:stretch/>
        </p:blipFill>
        <p:spPr>
          <a:xfrm>
            <a:off x="1849452" y="2342508"/>
            <a:ext cx="5462049" cy="2786351"/>
          </a:xfrm>
          <a:prstGeom prst="rect">
            <a:avLst/>
          </a:prstGeom>
        </p:spPr>
      </p:pic>
    </p:spTree>
    <p:extLst>
      <p:ext uri="{BB962C8B-B14F-4D97-AF65-F5344CB8AC3E}">
        <p14:creationId xmlns:p14="http://schemas.microsoft.com/office/powerpoint/2010/main" val="7661540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2999"/>
            <a:ext cx="8675688" cy="2111853"/>
          </a:xfrm>
        </p:spPr>
        <p:txBody>
          <a:bodyPr>
            <a:noAutofit/>
          </a:bodyPr>
          <a:lstStyle/>
          <a:p>
            <a:pPr marL="274320" indent="0">
              <a:lnSpc>
                <a:spcPct val="120000"/>
              </a:lnSpc>
              <a:buNone/>
            </a:pPr>
            <a:r>
              <a:rPr lang="en-US" dirty="0" smtClean="0"/>
              <a:t>Express uses routes and provides simple routing out of the box: </a:t>
            </a:r>
            <a:r>
              <a:rPr lang="en-US" dirty="0" err="1" smtClean="0"/>
              <a:t>app.METHOD</a:t>
            </a:r>
            <a:r>
              <a:rPr lang="en-US" dirty="0"/>
              <a:t>(path, [callback...], callback</a:t>
            </a:r>
            <a:r>
              <a:rPr lang="en-US" dirty="0" smtClean="0"/>
              <a:t>).</a:t>
            </a:r>
          </a:p>
          <a:p>
            <a:r>
              <a:rPr lang="en-US" sz="1800" b="1" dirty="0" err="1" smtClean="0"/>
              <a:t>app.get</a:t>
            </a:r>
            <a:r>
              <a:rPr lang="en-US" sz="1800" b="1" dirty="0" smtClean="0"/>
              <a:t>(‘/hello’, callback) </a:t>
            </a:r>
            <a:r>
              <a:rPr lang="en-US" sz="1800" dirty="0" smtClean="0"/>
              <a:t>… will catch a GET request to path /hello</a:t>
            </a:r>
          </a:p>
          <a:p>
            <a:r>
              <a:rPr lang="en-US" sz="1800" dirty="0" smtClean="0"/>
              <a:t>The callback </a:t>
            </a:r>
            <a:r>
              <a:rPr lang="en-US" sz="1800" b="1" dirty="0" smtClean="0"/>
              <a:t>function (</a:t>
            </a:r>
            <a:r>
              <a:rPr lang="en-US" sz="1800" b="1" dirty="0" err="1" smtClean="0"/>
              <a:t>req,res</a:t>
            </a:r>
            <a:r>
              <a:rPr lang="en-US" sz="1800" b="1" dirty="0" smtClean="0"/>
              <a:t>){} </a:t>
            </a:r>
            <a:r>
              <a:rPr lang="en-US" sz="1800" dirty="0" smtClean="0"/>
              <a:t>allows you to work with the request (</a:t>
            </a:r>
            <a:r>
              <a:rPr lang="en-US" sz="1800" dirty="0" err="1" smtClean="0"/>
              <a:t>req</a:t>
            </a:r>
            <a:r>
              <a:rPr lang="en-US" sz="1800" dirty="0" smtClean="0"/>
              <a:t>) and response (res) objects.</a:t>
            </a:r>
          </a:p>
          <a:p>
            <a:r>
              <a:rPr lang="en-US" sz="1800" b="1" dirty="0" err="1" smtClean="0"/>
              <a:t>app.use</a:t>
            </a:r>
            <a:r>
              <a:rPr lang="en-US" sz="1800" b="1" dirty="0" smtClean="0"/>
              <a:t>(“/</a:t>
            </a:r>
            <a:r>
              <a:rPr lang="en-US" sz="1800" b="1" dirty="0"/>
              <a:t>”, [function...], function</a:t>
            </a:r>
            <a:r>
              <a:rPr lang="en-US" sz="1800" b="1" dirty="0" smtClean="0"/>
              <a:t>) </a:t>
            </a:r>
            <a:r>
              <a:rPr lang="en-US" sz="1800" dirty="0" smtClean="0"/>
              <a:t>mounts middleware functions to be executed at the path.  This case will have the </a:t>
            </a:r>
            <a:r>
              <a:rPr lang="en-US" sz="1800" dirty="0" err="1" smtClean="0"/>
              <a:t>express.static</a:t>
            </a:r>
            <a:r>
              <a:rPr lang="en-US" sz="1800" dirty="0" smtClean="0"/>
              <a:t>() function execute for every request in the app.</a:t>
            </a:r>
            <a:endParaRPr lang="en-US" sz="1800" dirty="0"/>
          </a:p>
        </p:txBody>
      </p:sp>
      <p:sp>
        <p:nvSpPr>
          <p:cNvPr id="3" name="Title 2"/>
          <p:cNvSpPr>
            <a:spLocks noGrp="1"/>
          </p:cNvSpPr>
          <p:nvPr>
            <p:ph type="title"/>
          </p:nvPr>
        </p:nvSpPr>
        <p:spPr/>
        <p:txBody>
          <a:bodyPr/>
          <a:lstStyle/>
          <a:p>
            <a:r>
              <a:rPr lang="en-US" dirty="0" smtClean="0"/>
              <a:t>Express Routes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17</a:t>
            </a:fld>
            <a:endParaRPr lang="en-US"/>
          </a:p>
        </p:txBody>
      </p:sp>
      <p:pic>
        <p:nvPicPr>
          <p:cNvPr id="5" name="Picture 4"/>
          <p:cNvPicPr>
            <a:picLocks noChangeAspect="1"/>
          </p:cNvPicPr>
          <p:nvPr/>
        </p:nvPicPr>
        <p:blipFill rotWithShape="1">
          <a:blip r:embed="rId3"/>
          <a:srcRect l="2484" t="16291" r="3637" b="33032"/>
          <a:stretch/>
        </p:blipFill>
        <p:spPr>
          <a:xfrm>
            <a:off x="1763141" y="3995763"/>
            <a:ext cx="5634672" cy="2220921"/>
          </a:xfrm>
          <a:prstGeom prst="rect">
            <a:avLst/>
          </a:prstGeom>
        </p:spPr>
      </p:pic>
      <p:sp>
        <p:nvSpPr>
          <p:cNvPr id="6" name="TextBox 5"/>
          <p:cNvSpPr txBox="1"/>
          <p:nvPr/>
        </p:nvSpPr>
        <p:spPr>
          <a:xfrm>
            <a:off x="628814" y="6142359"/>
            <a:ext cx="7619743" cy="400110"/>
          </a:xfrm>
          <a:prstGeom prst="rect">
            <a:avLst/>
          </a:prstGeom>
          <a:noFill/>
        </p:spPr>
        <p:txBody>
          <a:bodyPr wrap="square" rtlCol="0">
            <a:spAutoFit/>
          </a:bodyPr>
          <a:lstStyle/>
          <a:p>
            <a:pPr algn="ctr">
              <a:buClr>
                <a:schemeClr val="tx2"/>
              </a:buClr>
            </a:pPr>
            <a:r>
              <a:rPr lang="en-US" sz="2000" b="1" dirty="0" err="1">
                <a:solidFill>
                  <a:srgbClr val="FF4300"/>
                </a:solidFill>
              </a:rPr>
              <a:t>j</a:t>
            </a:r>
            <a:r>
              <a:rPr lang="en-US" sz="2000" b="1" dirty="0" err="1" smtClean="0">
                <a:solidFill>
                  <a:srgbClr val="FF4300"/>
                </a:solidFill>
              </a:rPr>
              <a:t>.mp</a:t>
            </a:r>
            <a:r>
              <a:rPr lang="en-US" sz="2000" b="1" dirty="0" smtClean="0">
                <a:solidFill>
                  <a:srgbClr val="FF4300"/>
                </a:solidFill>
              </a:rPr>
              <a:t>/api-v1-node-simple-02</a:t>
            </a:r>
          </a:p>
        </p:txBody>
      </p:sp>
    </p:spTree>
    <p:extLst>
      <p:ext uri="{BB962C8B-B14F-4D97-AF65-F5344CB8AC3E}">
        <p14:creationId xmlns:p14="http://schemas.microsoft.com/office/powerpoint/2010/main" val="13708527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915400" cy="2765289"/>
          </a:xfrm>
          <a:prstGeom prst="rect">
            <a:avLst/>
          </a:prstGeom>
          <a:noFill/>
          <a:ln>
            <a:noFill/>
          </a:ln>
        </p:spPr>
        <p:txBody>
          <a:bodyPr lIns="0" tIns="45700" rIns="91425" bIns="45700" anchor="t" anchorCtr="0">
            <a:noAutofit/>
          </a:bodyPr>
          <a:lstStyle/>
          <a:p>
            <a:pPr>
              <a:buSzPct val="60000"/>
            </a:pPr>
            <a:r>
              <a:rPr lang="en-US" sz="2000" dirty="0" smtClean="0"/>
              <a:t>Handling </a:t>
            </a:r>
            <a:r>
              <a:rPr lang="en-US" sz="2000" dirty="0"/>
              <a:t>multiple (conditional) routes and multiple HTTP request methods</a:t>
            </a:r>
          </a:p>
          <a:p>
            <a:pPr lvl="1">
              <a:buSzPct val="60000"/>
            </a:pPr>
            <a:r>
              <a:rPr lang="en-US" sz="1800" dirty="0"/>
              <a:t>Route syntax  </a:t>
            </a:r>
            <a:r>
              <a:rPr lang="en-US" sz="1800" dirty="0" smtClean="0"/>
              <a:t>  </a:t>
            </a:r>
            <a:r>
              <a:rPr lang="en-US" sz="1600" dirty="0" smtClean="0">
                <a:latin typeface="Menlo Bold"/>
                <a:cs typeface="Menlo Bold"/>
              </a:rPr>
              <a:t>/</a:t>
            </a:r>
            <a:r>
              <a:rPr lang="en-US" sz="1600" dirty="0" smtClean="0"/>
              <a:t>  , </a:t>
            </a:r>
            <a:r>
              <a:rPr lang="en-US" sz="1600" dirty="0" smtClean="0"/>
              <a:t>   </a:t>
            </a:r>
            <a:r>
              <a:rPr lang="en-US" sz="1600" dirty="0" smtClean="0">
                <a:latin typeface="Menlo Bold"/>
                <a:cs typeface="Menlo Bold"/>
              </a:rPr>
              <a:t>/ path </a:t>
            </a:r>
            <a:r>
              <a:rPr lang="en-US" sz="1600" dirty="0" smtClean="0"/>
              <a:t>, </a:t>
            </a:r>
            <a:r>
              <a:rPr lang="en-US" sz="1600" dirty="0" smtClean="0"/>
              <a:t>    </a:t>
            </a:r>
            <a:r>
              <a:rPr lang="en-US" sz="1600" dirty="0" smtClean="0">
                <a:latin typeface="Menlo Bold"/>
                <a:cs typeface="Menlo Bold"/>
              </a:rPr>
              <a:t>/ path</a:t>
            </a:r>
            <a:r>
              <a:rPr lang="en-US" sz="1600" dirty="0">
                <a:latin typeface="Menlo Bold"/>
                <a:cs typeface="Menlo Bold"/>
              </a:rPr>
              <a:t>/</a:t>
            </a:r>
            <a:r>
              <a:rPr lang="en-US" sz="1600" dirty="0" smtClean="0">
                <a:latin typeface="Menlo Bold"/>
                <a:cs typeface="Menlo Bold"/>
              </a:rPr>
              <a:t>:parameter</a:t>
            </a:r>
            <a:endParaRPr lang="en-US" sz="1600" dirty="0"/>
          </a:p>
          <a:p>
            <a:pPr lvl="1">
              <a:buSzPct val="60000"/>
            </a:pPr>
            <a:r>
              <a:rPr lang="en-US" sz="1800" dirty="0" smtClean="0"/>
              <a:t>Use multiple </a:t>
            </a:r>
            <a:r>
              <a:rPr lang="en-US" sz="1800" dirty="0"/>
              <a:t>route listeners </a:t>
            </a:r>
            <a:r>
              <a:rPr lang="en-US" sz="1800" dirty="0" smtClean="0"/>
              <a:t>for specific </a:t>
            </a:r>
            <a:r>
              <a:rPr lang="en-US" sz="1800" dirty="0"/>
              <a:t>HTTP </a:t>
            </a:r>
            <a:r>
              <a:rPr lang="en-US" sz="1800" dirty="0" smtClean="0"/>
              <a:t>requests for resources</a:t>
            </a:r>
          </a:p>
          <a:p>
            <a:pPr lvl="1">
              <a:buSzPct val="60000"/>
            </a:pPr>
            <a:r>
              <a:rPr lang="en-US" sz="1800" dirty="0" smtClean="0"/>
              <a:t>‘</a:t>
            </a:r>
            <a:r>
              <a:rPr lang="en-US" sz="1800" b="1" dirty="0" smtClean="0"/>
              <a:t>express-</a:t>
            </a:r>
            <a:r>
              <a:rPr lang="en-US" sz="1800" b="1" dirty="0" err="1" smtClean="0"/>
              <a:t>params</a:t>
            </a:r>
            <a:r>
              <a:rPr lang="en-US" sz="1800" dirty="0" smtClean="0"/>
              <a:t>’ module allows you to use </a:t>
            </a:r>
            <a:r>
              <a:rPr lang="en-US" sz="1800" dirty="0" err="1" smtClean="0"/>
              <a:t>app.param</a:t>
            </a:r>
            <a:r>
              <a:rPr lang="en-US" sz="1800" dirty="0" smtClean="0"/>
              <a:t>() to define a request parameter and perform validation</a:t>
            </a:r>
            <a:endParaRPr lang="en-US" sz="1800" dirty="0"/>
          </a:p>
          <a:p>
            <a:pPr>
              <a:buSzPct val="60000"/>
            </a:pPr>
            <a:r>
              <a:rPr lang="en-US" sz="2000" dirty="0"/>
              <a:t>Accessing and sending HTTP headers and request parameters</a:t>
            </a:r>
          </a:p>
          <a:p>
            <a:pPr lvl="1">
              <a:buSzPct val="60000"/>
            </a:pPr>
            <a:r>
              <a:rPr lang="en-US" sz="1800" dirty="0" smtClean="0"/>
              <a:t>Routes and headers</a:t>
            </a:r>
          </a:p>
          <a:p>
            <a:pPr lvl="1">
              <a:buSzPct val="60000"/>
            </a:pPr>
            <a:r>
              <a:rPr lang="en-US" sz="1600" dirty="0" err="1" smtClean="0">
                <a:latin typeface="Menlo Bold"/>
                <a:cs typeface="Menlo Bold"/>
              </a:rPr>
              <a:t>req.params</a:t>
            </a:r>
            <a:r>
              <a:rPr lang="en-US" sz="1600" dirty="0">
                <a:latin typeface="Menlo Bold"/>
                <a:cs typeface="Menlo Bold"/>
              </a:rPr>
              <a:t>.{</a:t>
            </a:r>
            <a:r>
              <a:rPr lang="en-US" sz="1600" dirty="0" err="1" smtClean="0">
                <a:latin typeface="Menlo Bold"/>
                <a:cs typeface="Menlo Bold"/>
              </a:rPr>
              <a:t>routeParameter</a:t>
            </a:r>
            <a:r>
              <a:rPr lang="en-US" sz="1600" dirty="0" smtClean="0">
                <a:latin typeface="Menlo Bold"/>
                <a:cs typeface="Menlo Bold"/>
              </a:rPr>
              <a:t>}</a:t>
            </a:r>
            <a:r>
              <a:rPr lang="en-US" sz="1600" dirty="0" smtClean="0"/>
              <a:t>  </a:t>
            </a:r>
            <a:r>
              <a:rPr lang="en-US" sz="1800" dirty="0" smtClean="0"/>
              <a:t>and  </a:t>
            </a:r>
            <a:r>
              <a:rPr lang="en-US" sz="1600" dirty="0" err="1">
                <a:latin typeface="Menlo Bold"/>
                <a:cs typeface="Menlo Bold"/>
              </a:rPr>
              <a:t>req.headers</a:t>
            </a:r>
            <a:r>
              <a:rPr lang="en-US" sz="1600" dirty="0">
                <a:latin typeface="Menlo Bold"/>
                <a:cs typeface="Menlo Bold"/>
              </a:rPr>
              <a:t>.{header}</a:t>
            </a: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Use Multiple Routes to Expose API Resources</a:t>
            </a:r>
            <a:endParaRPr lang="en-US" dirty="0"/>
          </a:p>
        </p:txBody>
      </p:sp>
      <p:sp>
        <p:nvSpPr>
          <p:cNvPr id="6" name="Rounded Rectangle 5"/>
          <p:cNvSpPr/>
          <p:nvPr/>
        </p:nvSpPr>
        <p:spPr>
          <a:xfrm>
            <a:off x="2503761" y="1545912"/>
            <a:ext cx="216408"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ounded Rectangle 6"/>
          <p:cNvSpPr/>
          <p:nvPr/>
        </p:nvSpPr>
        <p:spPr>
          <a:xfrm>
            <a:off x="3002125" y="1563585"/>
            <a:ext cx="894054"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ounded Rectangle 7"/>
          <p:cNvSpPr/>
          <p:nvPr/>
        </p:nvSpPr>
        <p:spPr>
          <a:xfrm>
            <a:off x="4123783" y="1557416"/>
            <a:ext cx="2447937"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ounded Rectangle 8"/>
          <p:cNvSpPr/>
          <p:nvPr/>
        </p:nvSpPr>
        <p:spPr>
          <a:xfrm>
            <a:off x="937057" y="3509764"/>
            <a:ext cx="3415321"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ounded Rectangle 9"/>
          <p:cNvSpPr/>
          <p:nvPr/>
        </p:nvSpPr>
        <p:spPr>
          <a:xfrm>
            <a:off x="4817873" y="3497435"/>
            <a:ext cx="2604596"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TextBox 10"/>
          <p:cNvSpPr txBox="1"/>
          <p:nvPr/>
        </p:nvSpPr>
        <p:spPr>
          <a:xfrm>
            <a:off x="1600199" y="3908289"/>
            <a:ext cx="5822269" cy="2647958"/>
          </a:xfrm>
          <a:prstGeom prst="rect">
            <a:avLst/>
          </a:prstGeom>
          <a:solidFill>
            <a:srgbClr val="252525"/>
          </a:solidFill>
        </p:spPr>
        <p:txBody>
          <a:bodyPr wrap="square" rtlCol="0">
            <a:normAutofit fontScale="92500" lnSpcReduction="20000"/>
          </a:bodyPr>
          <a:lstStyle/>
          <a:p>
            <a:r>
              <a:rPr lang="is-IS" sz="1200" dirty="0">
                <a:solidFill>
                  <a:srgbClr val="66D9EF"/>
                </a:solidFill>
                <a:latin typeface="Menlo Regular"/>
              </a:rPr>
              <a:t>var</a:t>
            </a:r>
            <a:r>
              <a:rPr lang="is-IS" sz="1200" dirty="0">
                <a:solidFill>
                  <a:srgbClr val="F8F8F2"/>
                </a:solidFill>
                <a:latin typeface="Menlo Regular"/>
              </a:rPr>
              <a:t> </a:t>
            </a:r>
            <a:r>
              <a:rPr lang="en-US" sz="1200" dirty="0" smtClean="0">
                <a:solidFill>
                  <a:srgbClr val="A6E22E"/>
                </a:solidFill>
                <a:latin typeface="Menlo Regular"/>
              </a:rPr>
              <a:t>express </a:t>
            </a:r>
            <a:r>
              <a:rPr lang="en-US" sz="1200" dirty="0">
                <a:solidFill>
                  <a:srgbClr val="F92672"/>
                </a:solidFill>
                <a:latin typeface="Menlo Regular"/>
              </a:rPr>
              <a:t>=</a:t>
            </a:r>
            <a:r>
              <a:rPr lang="en-US" sz="1200" dirty="0">
                <a:solidFill>
                  <a:srgbClr val="F8F8F2"/>
                </a:solidFill>
                <a:latin typeface="Menlo Regular"/>
              </a:rPr>
              <a:t> </a:t>
            </a:r>
            <a:r>
              <a:rPr lang="en-US" sz="1200" dirty="0" smtClean="0">
                <a:solidFill>
                  <a:srgbClr val="A6E22E"/>
                </a:solidFill>
                <a:latin typeface="Menlo Regular"/>
              </a:rPr>
              <a:t>require(‘</a:t>
            </a:r>
            <a:r>
              <a:rPr lang="is-IS" sz="1200" dirty="0" smtClean="0">
                <a:solidFill>
                  <a:srgbClr val="66D9EF"/>
                </a:solidFill>
                <a:latin typeface="Menlo Regular"/>
              </a:rPr>
              <a:t>express</a:t>
            </a:r>
            <a:r>
              <a:rPr lang="en-US" sz="1200" dirty="0" smtClean="0">
                <a:solidFill>
                  <a:srgbClr val="A6E22E"/>
                </a:solidFill>
                <a:latin typeface="Menlo Regular"/>
              </a:rPr>
              <a:t>’);</a:t>
            </a:r>
          </a:p>
          <a:p>
            <a:r>
              <a:rPr lang="is-IS" sz="1200" dirty="0">
                <a:solidFill>
                  <a:srgbClr val="66D9EF"/>
                </a:solidFill>
                <a:latin typeface="Menlo Regular"/>
              </a:rPr>
              <a:t>var</a:t>
            </a:r>
            <a:r>
              <a:rPr lang="is-IS" sz="1200" dirty="0">
                <a:solidFill>
                  <a:srgbClr val="F8F8F2"/>
                </a:solidFill>
                <a:latin typeface="Menlo Regular"/>
              </a:rPr>
              <a:t> </a:t>
            </a:r>
            <a:r>
              <a:rPr lang="en-US" sz="1200" dirty="0" err="1" smtClean="0">
                <a:solidFill>
                  <a:srgbClr val="A6E22E"/>
                </a:solidFill>
                <a:latin typeface="Menlo Regular"/>
              </a:rPr>
              <a:t>params</a:t>
            </a:r>
            <a:r>
              <a:rPr lang="en-US" sz="1200" dirty="0" smtClean="0">
                <a:solidFill>
                  <a:srgbClr val="A6E22E"/>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smtClean="0">
                <a:solidFill>
                  <a:srgbClr val="A6E22E"/>
                </a:solidFill>
                <a:latin typeface="Menlo Regular"/>
              </a:rPr>
              <a:t>require(’</a:t>
            </a:r>
            <a:r>
              <a:rPr lang="is-IS" sz="1200" dirty="0" smtClean="0">
                <a:solidFill>
                  <a:srgbClr val="66D9EF"/>
                </a:solidFill>
                <a:latin typeface="Menlo Regular"/>
              </a:rPr>
              <a:t>express-params</a:t>
            </a:r>
            <a:r>
              <a:rPr lang="en-US" sz="1200" dirty="0" smtClean="0">
                <a:solidFill>
                  <a:srgbClr val="A6E22E"/>
                </a:solidFill>
                <a:latin typeface="Menlo Regular"/>
              </a:rPr>
              <a:t>'</a:t>
            </a:r>
            <a:r>
              <a:rPr lang="en-US" sz="1200" dirty="0">
                <a:solidFill>
                  <a:srgbClr val="A6E22E"/>
                </a:solidFill>
                <a:latin typeface="Menlo Regular"/>
              </a:rPr>
              <a:t>)</a:t>
            </a:r>
            <a:r>
              <a:rPr lang="en-US" sz="1200" dirty="0" smtClean="0">
                <a:solidFill>
                  <a:srgbClr val="A6E22E"/>
                </a:solidFill>
                <a:latin typeface="Menlo Regular"/>
              </a:rPr>
              <a:t>;</a:t>
            </a:r>
          </a:p>
          <a:p>
            <a:r>
              <a:rPr lang="is-IS" sz="1200" dirty="0">
                <a:solidFill>
                  <a:srgbClr val="66D9EF"/>
                </a:solidFill>
                <a:latin typeface="Menlo Regular"/>
              </a:rPr>
              <a:t>var</a:t>
            </a:r>
            <a:r>
              <a:rPr lang="is-IS" sz="1200" dirty="0">
                <a:solidFill>
                  <a:srgbClr val="F8F8F2"/>
                </a:solidFill>
                <a:latin typeface="Menlo Regular"/>
              </a:rPr>
              <a:t> </a:t>
            </a:r>
            <a:r>
              <a:rPr lang="en-US" sz="1200" dirty="0" smtClean="0">
                <a:solidFill>
                  <a:srgbClr val="A6E22E"/>
                </a:solidFill>
                <a:latin typeface="Menlo Regular"/>
              </a:rPr>
              <a:t>app </a:t>
            </a:r>
            <a:r>
              <a:rPr lang="en-US" sz="1200" dirty="0">
                <a:solidFill>
                  <a:srgbClr val="F92672"/>
                </a:solidFill>
                <a:latin typeface="Menlo Regular"/>
              </a:rPr>
              <a:t>=</a:t>
            </a:r>
            <a:r>
              <a:rPr lang="en-US" sz="1200" dirty="0">
                <a:solidFill>
                  <a:srgbClr val="F8F8F2"/>
                </a:solidFill>
                <a:latin typeface="Menlo Regular"/>
              </a:rPr>
              <a:t> </a:t>
            </a:r>
            <a:r>
              <a:rPr lang="en-US" sz="1200" dirty="0" smtClean="0">
                <a:solidFill>
                  <a:srgbClr val="A6E22E"/>
                </a:solidFill>
                <a:latin typeface="Menlo Regular"/>
              </a:rPr>
              <a:t>express;</a:t>
            </a:r>
          </a:p>
          <a:p>
            <a:r>
              <a:rPr lang="en-US" sz="1200" dirty="0" err="1">
                <a:solidFill>
                  <a:srgbClr val="A6E22E"/>
                </a:solidFill>
                <a:latin typeface="Menlo Regular"/>
              </a:rPr>
              <a:t>params.extend</a:t>
            </a:r>
            <a:r>
              <a:rPr lang="en-US" sz="1200" dirty="0" smtClean="0">
                <a:solidFill>
                  <a:srgbClr val="A6E22E"/>
                </a:solidFill>
                <a:latin typeface="Menlo Regular"/>
              </a:rPr>
              <a:t>(</a:t>
            </a:r>
            <a:r>
              <a:rPr lang="is-IS" sz="1200" dirty="0" smtClean="0">
                <a:solidFill>
                  <a:srgbClr val="66D9EF"/>
                </a:solidFill>
                <a:latin typeface="Menlo Regular"/>
              </a:rPr>
              <a:t>app</a:t>
            </a:r>
            <a:r>
              <a:rPr lang="en-US" sz="1200" dirty="0" smtClean="0">
                <a:solidFill>
                  <a:srgbClr val="A6E22E"/>
                </a:solidFill>
                <a:latin typeface="Menlo Regular"/>
              </a:rPr>
              <a:t>);</a:t>
            </a:r>
          </a:p>
          <a:p>
            <a:pPr algn="l"/>
            <a:endParaRPr lang="en-US" sz="1200" dirty="0">
              <a:solidFill>
                <a:srgbClr val="A6E22E"/>
              </a:solidFill>
              <a:latin typeface="Menlo Regular"/>
            </a:endParaRPr>
          </a:p>
          <a:p>
            <a:pPr algn="l"/>
            <a:r>
              <a:rPr lang="en-US" sz="1200" dirty="0" err="1" smtClean="0">
                <a:solidFill>
                  <a:srgbClr val="A6E22E"/>
                </a:solidFill>
                <a:latin typeface="Menlo Regular"/>
              </a:rPr>
              <a:t>app</a:t>
            </a:r>
            <a:r>
              <a:rPr lang="en-US" sz="1200" dirty="0" err="1" smtClean="0">
                <a:solidFill>
                  <a:srgbClr val="F8F8F2"/>
                </a:solidFill>
                <a:latin typeface="Menlo Regular"/>
              </a:rPr>
              <a:t>.</a:t>
            </a:r>
            <a:r>
              <a:rPr lang="en-US" sz="1200" dirty="0" err="1" smtClean="0">
                <a:solidFill>
                  <a:srgbClr val="A6E22E"/>
                </a:solidFill>
                <a:latin typeface="Menlo Regular"/>
              </a:rPr>
              <a:t>get</a:t>
            </a:r>
            <a:r>
              <a:rPr lang="en-US" sz="1200" dirty="0">
                <a:solidFill>
                  <a:srgbClr val="F8F8F2"/>
                </a:solidFill>
                <a:latin typeface="Menlo Regular"/>
              </a:rPr>
              <a:t>(</a:t>
            </a:r>
            <a:r>
              <a:rPr lang="en-US" sz="1200" dirty="0">
                <a:solidFill>
                  <a:srgbClr val="E6DB74"/>
                </a:solidFill>
                <a:latin typeface="Menlo Regular"/>
              </a:rPr>
              <a:t>'/'</a:t>
            </a:r>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err="1">
                <a:solidFill>
                  <a:srgbClr val="A6E22E"/>
                </a:solidFill>
                <a:latin typeface="Menlo Regular"/>
              </a:rPr>
              <a:t>req</a:t>
            </a:r>
            <a:r>
              <a:rPr lang="en-US" sz="1200" dirty="0">
                <a:solidFill>
                  <a:srgbClr val="F8F8F2"/>
                </a:solidFill>
                <a:latin typeface="Menlo Regular"/>
              </a:rPr>
              <a:t>, </a:t>
            </a:r>
            <a:r>
              <a:rPr lang="en-US" sz="1200" dirty="0">
                <a:solidFill>
                  <a:srgbClr val="A6E22E"/>
                </a:solidFill>
                <a:latin typeface="Menlo Regular"/>
              </a:rPr>
              <a:t>res</a:t>
            </a:r>
            <a:r>
              <a:rPr lang="en-US" sz="1200" dirty="0">
                <a:solidFill>
                  <a:srgbClr val="F8F8F2"/>
                </a:solidFill>
                <a:latin typeface="Menlo Regular"/>
              </a:rPr>
              <a:t>){</a:t>
            </a:r>
          </a:p>
          <a:p>
            <a:pPr algn="l"/>
            <a:r>
              <a:rPr lang="en-US" sz="1200" dirty="0" smtClean="0">
                <a:solidFill>
                  <a:srgbClr val="A6E22E"/>
                </a:solidFill>
                <a:latin typeface="Menlo Regular"/>
              </a:rPr>
              <a:t>    </a:t>
            </a:r>
            <a:r>
              <a:rPr lang="en-US" sz="1200" dirty="0" err="1" smtClean="0">
                <a:solidFill>
                  <a:srgbClr val="A6E22E"/>
                </a:solidFill>
                <a:latin typeface="Menlo Regular"/>
              </a:rPr>
              <a:t>res</a:t>
            </a:r>
            <a:r>
              <a:rPr lang="en-US" sz="1200" dirty="0" err="1" smtClean="0">
                <a:solidFill>
                  <a:srgbClr val="F8F8F2"/>
                </a:solidFill>
                <a:latin typeface="Menlo Regular"/>
              </a:rPr>
              <a:t>.</a:t>
            </a:r>
            <a:r>
              <a:rPr lang="en-US" sz="1200" dirty="0" err="1" smtClean="0">
                <a:solidFill>
                  <a:srgbClr val="A6E22E"/>
                </a:solidFill>
                <a:latin typeface="Menlo Regular"/>
              </a:rPr>
              <a:t>send</a:t>
            </a:r>
            <a:r>
              <a:rPr lang="en-US" sz="1200" dirty="0" smtClean="0">
                <a:solidFill>
                  <a:srgbClr val="F8F8F2"/>
                </a:solidFill>
                <a:latin typeface="Menlo Regular"/>
              </a:rPr>
              <a:t>(</a:t>
            </a:r>
            <a:r>
              <a:rPr lang="en-US" sz="1200" dirty="0" smtClean="0">
                <a:solidFill>
                  <a:srgbClr val="E6DB74"/>
                </a:solidFill>
                <a:latin typeface="Menlo Regular"/>
              </a:rPr>
              <a:t>’Hello, world. We meet again.'</a:t>
            </a:r>
            <a:r>
              <a:rPr lang="en-US" sz="1200" dirty="0">
                <a:solidFill>
                  <a:srgbClr val="F8F8F2"/>
                </a:solidFill>
                <a:latin typeface="Menlo Regular"/>
              </a:rPr>
              <a:t>);</a:t>
            </a:r>
          </a:p>
          <a:p>
            <a:pPr algn="l"/>
            <a:r>
              <a:rPr lang="en-US" sz="1200" dirty="0">
                <a:solidFill>
                  <a:srgbClr val="F8F8F2"/>
                </a:solidFill>
                <a:latin typeface="Menlo Regular"/>
              </a:rPr>
              <a:t>})</a:t>
            </a:r>
            <a:r>
              <a:rPr lang="en-US" sz="1200" dirty="0" smtClean="0">
                <a:solidFill>
                  <a:srgbClr val="F8F8F2"/>
                </a:solidFill>
                <a:latin typeface="Menlo Regular"/>
              </a:rPr>
              <a:t>;</a:t>
            </a:r>
          </a:p>
          <a:p>
            <a:pPr algn="l"/>
            <a:endParaRPr lang="en-US" sz="1200" dirty="0">
              <a:solidFill>
                <a:srgbClr val="F8F8F2"/>
              </a:solidFill>
              <a:latin typeface="Menlo Regular"/>
            </a:endParaRPr>
          </a:p>
          <a:p>
            <a:pPr algn="l"/>
            <a:r>
              <a:rPr lang="fr-FR" sz="1200" dirty="0" err="1">
                <a:solidFill>
                  <a:srgbClr val="A6E22E"/>
                </a:solidFill>
                <a:latin typeface="Menlo Regular"/>
              </a:rPr>
              <a:t>app</a:t>
            </a:r>
            <a:r>
              <a:rPr lang="fr-FR" sz="1200" dirty="0" err="1">
                <a:solidFill>
                  <a:srgbClr val="F8F8F2"/>
                </a:solidFill>
                <a:latin typeface="Menlo Regular"/>
              </a:rPr>
              <a:t>.</a:t>
            </a:r>
            <a:r>
              <a:rPr lang="fr-FR" sz="1200" dirty="0" err="1">
                <a:solidFill>
                  <a:srgbClr val="A6E22E"/>
                </a:solidFill>
                <a:latin typeface="Menlo Regular"/>
              </a:rPr>
              <a:t>param</a:t>
            </a:r>
            <a:r>
              <a:rPr lang="fr-FR" sz="1200" dirty="0">
                <a:solidFill>
                  <a:srgbClr val="F8F8F2"/>
                </a:solidFill>
                <a:latin typeface="Menlo Regular"/>
              </a:rPr>
              <a:t>(</a:t>
            </a:r>
            <a:r>
              <a:rPr lang="fr-FR" sz="1200" dirty="0">
                <a:solidFill>
                  <a:srgbClr val="E6DB74"/>
                </a:solidFill>
                <a:latin typeface="Menlo Regular"/>
              </a:rPr>
              <a:t>'id'</a:t>
            </a:r>
            <a:r>
              <a:rPr lang="fr-FR" sz="1200" dirty="0">
                <a:solidFill>
                  <a:srgbClr val="F8F8F2"/>
                </a:solidFill>
                <a:latin typeface="Menlo Regular"/>
              </a:rPr>
              <a:t>, </a:t>
            </a:r>
            <a:r>
              <a:rPr lang="fr-FR" sz="1200" dirty="0">
                <a:solidFill>
                  <a:srgbClr val="E6DB74"/>
                </a:solidFill>
                <a:latin typeface="Menlo Regular"/>
              </a:rPr>
              <a:t>/^\d+$/</a:t>
            </a:r>
            <a:r>
              <a:rPr lang="fr-FR" sz="1200" dirty="0">
                <a:solidFill>
                  <a:srgbClr val="F8F8F2"/>
                </a:solidFill>
                <a:latin typeface="Menlo Regular"/>
              </a:rPr>
              <a:t>)</a:t>
            </a:r>
            <a:r>
              <a:rPr lang="fr-FR" sz="1200" dirty="0" smtClean="0">
                <a:solidFill>
                  <a:srgbClr val="F8F8F2"/>
                </a:solidFill>
                <a:latin typeface="Menlo Regular"/>
              </a:rPr>
              <a:t>;</a:t>
            </a:r>
            <a:endParaRPr lang="fr-FR" sz="1200" dirty="0">
              <a:solidFill>
                <a:srgbClr val="F8F8F2"/>
              </a:solidFill>
              <a:latin typeface="Menlo Regular"/>
            </a:endParaRPr>
          </a:p>
          <a:p>
            <a:pPr algn="l"/>
            <a:r>
              <a:rPr lang="fr-FR" sz="1200" dirty="0" err="1">
                <a:solidFill>
                  <a:srgbClr val="A6E22E"/>
                </a:solidFill>
                <a:latin typeface="Menlo Regular"/>
              </a:rPr>
              <a:t>app</a:t>
            </a:r>
            <a:r>
              <a:rPr lang="fr-FR" sz="1200" dirty="0" err="1">
                <a:solidFill>
                  <a:srgbClr val="F8F8F2"/>
                </a:solidFill>
                <a:latin typeface="Menlo Regular"/>
              </a:rPr>
              <a:t>.</a:t>
            </a:r>
            <a:r>
              <a:rPr lang="fr-FR" sz="1200" dirty="0" err="1">
                <a:solidFill>
                  <a:srgbClr val="A6E22E"/>
                </a:solidFill>
                <a:latin typeface="Menlo Regular"/>
              </a:rPr>
              <a:t>get</a:t>
            </a:r>
            <a:r>
              <a:rPr lang="fr-FR" sz="1200" dirty="0">
                <a:solidFill>
                  <a:srgbClr val="F8F8F2"/>
                </a:solidFill>
                <a:latin typeface="Menlo Regular"/>
              </a:rPr>
              <a:t>(</a:t>
            </a:r>
            <a:r>
              <a:rPr lang="fr-FR" sz="1200" dirty="0">
                <a:solidFill>
                  <a:srgbClr val="E6DB74"/>
                </a:solidFill>
                <a:latin typeface="Menlo Regular"/>
              </a:rPr>
              <a:t>'/user/:id'</a:t>
            </a:r>
            <a:r>
              <a:rPr lang="fr-FR" sz="1200" dirty="0">
                <a:solidFill>
                  <a:srgbClr val="F8F8F2"/>
                </a:solidFill>
                <a:latin typeface="Menlo Regular"/>
              </a:rPr>
              <a:t>, </a:t>
            </a:r>
            <a:r>
              <a:rPr lang="fr-FR" sz="1200" dirty="0" err="1">
                <a:solidFill>
                  <a:srgbClr val="66D9EF"/>
                </a:solidFill>
                <a:latin typeface="Menlo Regular"/>
              </a:rPr>
              <a:t>function</a:t>
            </a:r>
            <a:r>
              <a:rPr lang="fr-FR" sz="1200" dirty="0">
                <a:solidFill>
                  <a:srgbClr val="F8F8F2"/>
                </a:solidFill>
                <a:latin typeface="Menlo Regular"/>
              </a:rPr>
              <a:t>(</a:t>
            </a:r>
            <a:r>
              <a:rPr lang="fr-FR" sz="1200" dirty="0" err="1">
                <a:solidFill>
                  <a:srgbClr val="A6E22E"/>
                </a:solidFill>
                <a:latin typeface="Menlo Regular"/>
              </a:rPr>
              <a:t>req</a:t>
            </a:r>
            <a:r>
              <a:rPr lang="fr-FR" sz="1200" dirty="0">
                <a:solidFill>
                  <a:srgbClr val="F8F8F2"/>
                </a:solidFill>
                <a:latin typeface="Menlo Regular"/>
              </a:rPr>
              <a:t>, </a:t>
            </a:r>
            <a:r>
              <a:rPr lang="fr-FR" sz="1200" dirty="0" err="1">
                <a:solidFill>
                  <a:srgbClr val="A6E22E"/>
                </a:solidFill>
                <a:latin typeface="Menlo Regular"/>
              </a:rPr>
              <a:t>res</a:t>
            </a:r>
            <a:r>
              <a:rPr lang="fr-FR" sz="1200" dirty="0">
                <a:solidFill>
                  <a:srgbClr val="F8F8F2"/>
                </a:solidFill>
                <a:latin typeface="Menlo Regular"/>
              </a:rPr>
              <a:t>){</a:t>
            </a:r>
          </a:p>
          <a:p>
            <a:pPr algn="l"/>
            <a:r>
              <a:rPr lang="fr-FR" sz="1200" dirty="0">
                <a:solidFill>
                  <a:srgbClr val="F8F8F2"/>
                </a:solidFill>
                <a:latin typeface="Menlo Regular"/>
              </a:rPr>
              <a:t>  </a:t>
            </a:r>
            <a:r>
              <a:rPr lang="fr-FR" sz="1200" dirty="0" smtClean="0">
                <a:solidFill>
                  <a:srgbClr val="F8F8F2"/>
                </a:solidFill>
                <a:latin typeface="Menlo Regular"/>
              </a:rPr>
              <a:t>  </a:t>
            </a:r>
            <a:r>
              <a:rPr lang="fr-FR" sz="1200" dirty="0" err="1" smtClean="0">
                <a:solidFill>
                  <a:srgbClr val="A6E22E"/>
                </a:solidFill>
                <a:latin typeface="Menlo Regular"/>
              </a:rPr>
              <a:t>res</a:t>
            </a:r>
            <a:r>
              <a:rPr lang="fr-FR" sz="1200" dirty="0" err="1" smtClean="0">
                <a:solidFill>
                  <a:srgbClr val="F8F8F2"/>
                </a:solidFill>
                <a:latin typeface="Menlo Regular"/>
              </a:rPr>
              <a:t>.</a:t>
            </a:r>
            <a:r>
              <a:rPr lang="fr-FR" sz="1200" dirty="0" err="1" smtClean="0">
                <a:solidFill>
                  <a:srgbClr val="A6E22E"/>
                </a:solidFill>
                <a:latin typeface="Menlo Regular"/>
              </a:rPr>
              <a:t>send</a:t>
            </a:r>
            <a:r>
              <a:rPr lang="fr-FR" sz="1200" dirty="0">
                <a:solidFill>
                  <a:srgbClr val="F8F8F2"/>
                </a:solidFill>
                <a:latin typeface="Menlo Regular"/>
              </a:rPr>
              <a:t>(</a:t>
            </a:r>
            <a:r>
              <a:rPr lang="fr-FR" sz="1200" dirty="0">
                <a:solidFill>
                  <a:srgbClr val="E6DB74"/>
                </a:solidFill>
                <a:latin typeface="Menlo Regular"/>
              </a:rPr>
              <a:t>'user '</a:t>
            </a:r>
            <a:r>
              <a:rPr lang="fr-FR" sz="1200" dirty="0">
                <a:solidFill>
                  <a:srgbClr val="F8F8F2"/>
                </a:solidFill>
                <a:latin typeface="Menlo Regular"/>
              </a:rPr>
              <a:t> </a:t>
            </a:r>
            <a:r>
              <a:rPr lang="fr-FR" sz="1200" dirty="0">
                <a:solidFill>
                  <a:srgbClr val="F92672"/>
                </a:solidFill>
                <a:latin typeface="Menlo Regular"/>
              </a:rPr>
              <a:t>+</a:t>
            </a:r>
            <a:r>
              <a:rPr lang="fr-FR" sz="1200" dirty="0">
                <a:solidFill>
                  <a:srgbClr val="F8F8F2"/>
                </a:solidFill>
                <a:latin typeface="Menlo Regular"/>
              </a:rPr>
              <a:t> </a:t>
            </a:r>
            <a:r>
              <a:rPr lang="fr-FR" sz="1200" dirty="0" err="1">
                <a:solidFill>
                  <a:srgbClr val="A6E22E"/>
                </a:solidFill>
                <a:latin typeface="Menlo Regular"/>
              </a:rPr>
              <a:t>req</a:t>
            </a:r>
            <a:r>
              <a:rPr lang="fr-FR" sz="1200" dirty="0" err="1">
                <a:solidFill>
                  <a:srgbClr val="F8F8F2"/>
                </a:solidFill>
                <a:latin typeface="Menlo Regular"/>
              </a:rPr>
              <a:t>.</a:t>
            </a:r>
            <a:r>
              <a:rPr lang="fr-FR" sz="1200" dirty="0" err="1">
                <a:solidFill>
                  <a:srgbClr val="A6E22E"/>
                </a:solidFill>
                <a:latin typeface="Menlo Regular"/>
              </a:rPr>
              <a:t>params</a:t>
            </a:r>
            <a:r>
              <a:rPr lang="fr-FR" sz="1200" dirty="0" err="1">
                <a:solidFill>
                  <a:srgbClr val="F8F8F2"/>
                </a:solidFill>
                <a:latin typeface="Menlo Regular"/>
              </a:rPr>
              <a:t>.</a:t>
            </a:r>
            <a:r>
              <a:rPr lang="fr-FR" sz="1200" dirty="0" err="1">
                <a:solidFill>
                  <a:srgbClr val="A6E22E"/>
                </a:solidFill>
                <a:latin typeface="Menlo Regular"/>
              </a:rPr>
              <a:t>id</a:t>
            </a:r>
            <a:r>
              <a:rPr lang="fr-FR" sz="1200" dirty="0">
                <a:solidFill>
                  <a:srgbClr val="F8F8F2"/>
                </a:solidFill>
                <a:latin typeface="Menlo Regular"/>
              </a:rPr>
              <a:t>);</a:t>
            </a:r>
          </a:p>
          <a:p>
            <a:pPr algn="l"/>
            <a:r>
              <a:rPr lang="fr-FR" sz="1200" dirty="0">
                <a:solidFill>
                  <a:srgbClr val="F8F8F2"/>
                </a:solidFill>
                <a:latin typeface="Menlo Regular"/>
              </a:rPr>
              <a:t>});</a:t>
            </a:r>
          </a:p>
          <a:p>
            <a:pPr algn="l"/>
            <a:endParaRPr lang="fr-FR" sz="1200" dirty="0">
              <a:solidFill>
                <a:srgbClr val="F8F8F2"/>
              </a:solidFill>
              <a:latin typeface="Menlo Regular"/>
            </a:endParaRPr>
          </a:p>
          <a:p>
            <a:pPr algn="l"/>
            <a:r>
              <a:rPr lang="en-US" sz="1200" dirty="0" err="1">
                <a:solidFill>
                  <a:srgbClr val="A6E22E"/>
                </a:solidFill>
                <a:latin typeface="Menlo Regular"/>
              </a:rPr>
              <a:t>app</a:t>
            </a:r>
            <a:r>
              <a:rPr lang="en-US" sz="1200" dirty="0" err="1">
                <a:solidFill>
                  <a:srgbClr val="F8F8F2"/>
                </a:solidFill>
                <a:latin typeface="Menlo Regular"/>
              </a:rPr>
              <a:t>.</a:t>
            </a:r>
            <a:r>
              <a:rPr lang="en-US" sz="1200" dirty="0" err="1">
                <a:solidFill>
                  <a:srgbClr val="A6E22E"/>
                </a:solidFill>
                <a:latin typeface="Menlo Regular"/>
              </a:rPr>
              <a:t>param</a:t>
            </a:r>
            <a:r>
              <a:rPr lang="en-US" sz="1200" dirty="0">
                <a:solidFill>
                  <a:srgbClr val="F8F8F2"/>
                </a:solidFill>
                <a:latin typeface="Menlo Regular"/>
              </a:rPr>
              <a:t>(</a:t>
            </a:r>
            <a:r>
              <a:rPr lang="en-US" sz="1200" dirty="0">
                <a:solidFill>
                  <a:srgbClr val="E6DB74"/>
                </a:solidFill>
                <a:latin typeface="Menlo Regular"/>
              </a:rPr>
              <a:t>'range'</a:t>
            </a:r>
            <a:r>
              <a:rPr lang="en-US" sz="1200" dirty="0">
                <a:solidFill>
                  <a:srgbClr val="F8F8F2"/>
                </a:solidFill>
                <a:latin typeface="Menlo Regular"/>
              </a:rPr>
              <a:t>, </a:t>
            </a:r>
            <a:r>
              <a:rPr lang="en-US" sz="1200" dirty="0">
                <a:solidFill>
                  <a:srgbClr val="E6DB74"/>
                </a:solidFill>
                <a:latin typeface="Menlo Regular"/>
              </a:rPr>
              <a:t>/^(\w+)\.\.(\w+)?$/</a:t>
            </a:r>
            <a:r>
              <a:rPr lang="en-US" sz="1200" dirty="0">
                <a:solidFill>
                  <a:srgbClr val="F8F8F2"/>
                </a:solidFill>
                <a:latin typeface="Menlo Regular"/>
              </a:rPr>
              <a:t>)</a:t>
            </a:r>
            <a:r>
              <a:rPr lang="en-US" sz="1200" dirty="0" smtClean="0">
                <a:solidFill>
                  <a:srgbClr val="F8F8F2"/>
                </a:solidFill>
                <a:latin typeface="Menlo Regular"/>
              </a:rPr>
              <a:t>;</a:t>
            </a:r>
            <a:endParaRPr lang="en-US" sz="1200" dirty="0">
              <a:solidFill>
                <a:srgbClr val="F8F8F2"/>
              </a:solidFill>
              <a:latin typeface="Menlo Regular"/>
            </a:endParaRPr>
          </a:p>
          <a:p>
            <a:pPr algn="l"/>
            <a:r>
              <a:rPr lang="en-US" sz="1200" dirty="0" err="1">
                <a:solidFill>
                  <a:srgbClr val="A6E22E"/>
                </a:solidFill>
                <a:latin typeface="Menlo Regular"/>
              </a:rPr>
              <a:t>app</a:t>
            </a:r>
            <a:r>
              <a:rPr lang="en-US" sz="1200" dirty="0" err="1">
                <a:solidFill>
                  <a:srgbClr val="F8F8F2"/>
                </a:solidFill>
                <a:latin typeface="Menlo Regular"/>
              </a:rPr>
              <a:t>.</a:t>
            </a:r>
            <a:r>
              <a:rPr lang="en-US" sz="1200" dirty="0" err="1">
                <a:solidFill>
                  <a:srgbClr val="A6E22E"/>
                </a:solidFill>
                <a:latin typeface="Menlo Regular"/>
              </a:rPr>
              <a:t>get</a:t>
            </a:r>
            <a:r>
              <a:rPr lang="en-US" sz="1200" dirty="0">
                <a:solidFill>
                  <a:srgbClr val="F8F8F2"/>
                </a:solidFill>
                <a:latin typeface="Menlo Regular"/>
              </a:rPr>
              <a:t>(</a:t>
            </a:r>
            <a:r>
              <a:rPr lang="en-US" sz="1200" dirty="0">
                <a:solidFill>
                  <a:srgbClr val="E6DB74"/>
                </a:solidFill>
                <a:latin typeface="Menlo Regular"/>
              </a:rPr>
              <a:t>'/range/:range'</a:t>
            </a:r>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err="1">
                <a:solidFill>
                  <a:srgbClr val="A6E22E"/>
                </a:solidFill>
                <a:latin typeface="Menlo Regular"/>
              </a:rPr>
              <a:t>req</a:t>
            </a:r>
            <a:r>
              <a:rPr lang="en-US" sz="1200" dirty="0">
                <a:solidFill>
                  <a:srgbClr val="F8F8F2"/>
                </a:solidFill>
                <a:latin typeface="Menlo Regular"/>
              </a:rPr>
              <a:t>, </a:t>
            </a:r>
            <a:r>
              <a:rPr lang="en-US" sz="1200" dirty="0">
                <a:solidFill>
                  <a:srgbClr val="A6E22E"/>
                </a:solidFill>
                <a:latin typeface="Menlo Regular"/>
              </a:rPr>
              <a:t>res</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smtClean="0">
                <a:solidFill>
                  <a:srgbClr val="F8F8F2"/>
                </a:solidFill>
                <a:latin typeface="Menlo Regular"/>
              </a:rPr>
              <a:t>  </a:t>
            </a:r>
            <a:r>
              <a:rPr lang="en-US" sz="1200" dirty="0" err="1" smtClean="0">
                <a:solidFill>
                  <a:srgbClr val="66D9EF"/>
                </a:solidFill>
                <a:latin typeface="Menlo Regular"/>
              </a:rPr>
              <a:t>var</a:t>
            </a:r>
            <a:r>
              <a:rPr lang="en-US" sz="1200" dirty="0" smtClean="0">
                <a:solidFill>
                  <a:srgbClr val="F8F8F2"/>
                </a:solidFill>
                <a:latin typeface="Menlo Regular"/>
              </a:rPr>
              <a:t> </a:t>
            </a:r>
            <a:r>
              <a:rPr lang="en-US" sz="1200" dirty="0">
                <a:solidFill>
                  <a:srgbClr val="A6E22E"/>
                </a:solidFill>
                <a:latin typeface="Menlo Regular"/>
              </a:rPr>
              <a:t>range</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params</a:t>
            </a:r>
            <a:r>
              <a:rPr lang="en-US" sz="1200" dirty="0" err="1">
                <a:solidFill>
                  <a:srgbClr val="F8F8F2"/>
                </a:solidFill>
                <a:latin typeface="Menlo Regular"/>
              </a:rPr>
              <a:t>.</a:t>
            </a:r>
            <a:r>
              <a:rPr lang="en-US" sz="1200" dirty="0" err="1">
                <a:solidFill>
                  <a:srgbClr val="A6E22E"/>
                </a:solidFill>
                <a:latin typeface="Menlo Regular"/>
              </a:rPr>
              <a:t>range</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smtClean="0">
                <a:solidFill>
                  <a:srgbClr val="F8F8F2"/>
                </a:solidFill>
                <a:latin typeface="Menlo Regular"/>
              </a:rPr>
              <a:t>  </a:t>
            </a:r>
            <a:r>
              <a:rPr lang="en-US" sz="1200" dirty="0" err="1" smtClean="0">
                <a:solidFill>
                  <a:srgbClr val="A6E22E"/>
                </a:solidFill>
                <a:latin typeface="Menlo Regular"/>
              </a:rPr>
              <a:t>res</a:t>
            </a:r>
            <a:r>
              <a:rPr lang="en-US" sz="1200" dirty="0" err="1" smtClean="0">
                <a:solidFill>
                  <a:srgbClr val="F8F8F2"/>
                </a:solidFill>
                <a:latin typeface="Menlo Regular"/>
              </a:rPr>
              <a:t>.</a:t>
            </a:r>
            <a:r>
              <a:rPr lang="en-US" sz="1200" dirty="0" err="1" smtClean="0">
                <a:solidFill>
                  <a:srgbClr val="A6E22E"/>
                </a:solidFill>
                <a:latin typeface="Menlo Regular"/>
              </a:rPr>
              <a:t>send</a:t>
            </a:r>
            <a:r>
              <a:rPr lang="en-US" sz="1200" dirty="0">
                <a:solidFill>
                  <a:srgbClr val="F8F8F2"/>
                </a:solidFill>
                <a:latin typeface="Menlo Regular"/>
              </a:rPr>
              <a:t>(</a:t>
            </a:r>
            <a:r>
              <a:rPr lang="en-US" sz="1200" dirty="0">
                <a:solidFill>
                  <a:srgbClr val="E6DB74"/>
                </a:solidFill>
                <a:latin typeface="Menlo Regular"/>
              </a:rPr>
              <a:t>'from '</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A6E22E"/>
                </a:solidFill>
                <a:latin typeface="Menlo Regular"/>
              </a:rPr>
              <a:t>range</a:t>
            </a:r>
            <a:r>
              <a:rPr lang="en-US" sz="1200" dirty="0">
                <a:solidFill>
                  <a:srgbClr val="F8F8F2"/>
                </a:solidFill>
                <a:latin typeface="Menlo Regular"/>
              </a:rPr>
              <a:t>[</a:t>
            </a:r>
            <a:r>
              <a:rPr lang="en-US" sz="1200" dirty="0">
                <a:solidFill>
                  <a:srgbClr val="AE81FF"/>
                </a:solidFill>
                <a:latin typeface="Menlo Regular"/>
              </a:rPr>
              <a:t>1</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E6DB74"/>
                </a:solidFill>
                <a:latin typeface="Menlo Regular"/>
              </a:rPr>
              <a:t>' to '</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A6E22E"/>
                </a:solidFill>
                <a:latin typeface="Menlo Regular"/>
              </a:rPr>
              <a:t>range</a:t>
            </a:r>
            <a:r>
              <a:rPr lang="en-US" sz="1200" dirty="0">
                <a:solidFill>
                  <a:srgbClr val="F8F8F2"/>
                </a:solidFill>
                <a:latin typeface="Menlo Regular"/>
              </a:rPr>
              <a:t>[</a:t>
            </a:r>
            <a:r>
              <a:rPr lang="en-US" sz="1200" dirty="0">
                <a:solidFill>
                  <a:srgbClr val="AE81FF"/>
                </a:solidFill>
                <a:latin typeface="Menlo Regular"/>
              </a:rPr>
              <a:t>2</a:t>
            </a:r>
            <a:r>
              <a:rPr lang="en-US" sz="1200" dirty="0">
                <a:solidFill>
                  <a:srgbClr val="F8F8F2"/>
                </a:solidFill>
                <a:latin typeface="Menlo Regular"/>
              </a:rPr>
              <a:t>]);</a:t>
            </a:r>
          </a:p>
          <a:p>
            <a:pPr algn="l"/>
            <a:r>
              <a:rPr lang="en-US" sz="1200" dirty="0">
                <a:solidFill>
                  <a:srgbClr val="F8F8F2"/>
                </a:solidFill>
                <a:latin typeface="Menlo Regular"/>
              </a:rPr>
              <a:t>})</a:t>
            </a:r>
            <a:r>
              <a:rPr lang="en-US" sz="1200" dirty="0" smtClean="0">
                <a:solidFill>
                  <a:srgbClr val="F8F8F2"/>
                </a:solidFill>
                <a:latin typeface="Menlo Regular"/>
              </a:rPr>
              <a:t>;</a:t>
            </a:r>
          </a:p>
        </p:txBody>
      </p:sp>
    </p:spTree>
    <p:extLst>
      <p:ext uri="{BB962C8B-B14F-4D97-AF65-F5344CB8AC3E}">
        <p14:creationId xmlns:p14="http://schemas.microsoft.com/office/powerpoint/2010/main" val="12180726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2765289"/>
          </a:xfrm>
          <a:prstGeom prst="rect">
            <a:avLst/>
          </a:prstGeom>
          <a:noFill/>
          <a:ln>
            <a:noFill/>
          </a:ln>
        </p:spPr>
        <p:txBody>
          <a:bodyPr lIns="0" tIns="45700" rIns="91425" bIns="45700" anchor="t" anchorCtr="0">
            <a:noAutofit/>
          </a:bodyPr>
          <a:lstStyle/>
          <a:p>
            <a:pPr>
              <a:lnSpc>
                <a:spcPct val="120000"/>
              </a:lnSpc>
              <a:buSzPct val="60000"/>
            </a:pPr>
            <a:r>
              <a:rPr lang="en-US" sz="2000" b="1" dirty="0"/>
              <a:t>r</a:t>
            </a:r>
            <a:r>
              <a:rPr lang="en-US" sz="2000" b="1" dirty="0" smtClean="0"/>
              <a:t>equest</a:t>
            </a:r>
            <a:r>
              <a:rPr lang="en-US" sz="2000" dirty="0" smtClean="0"/>
              <a:t> module allows you to execute HTTP requests from your </a:t>
            </a:r>
            <a:r>
              <a:rPr lang="en-US" sz="2000" dirty="0" err="1" smtClean="0"/>
              <a:t>node.js</a:t>
            </a:r>
            <a:r>
              <a:rPr lang="en-US" sz="2000" dirty="0" smtClean="0"/>
              <a:t> app</a:t>
            </a:r>
            <a:endParaRPr lang="en-US" sz="2000" dirty="0"/>
          </a:p>
          <a:p>
            <a:pPr lvl="1">
              <a:lnSpc>
                <a:spcPct val="120000"/>
              </a:lnSpc>
              <a:buSzPct val="60000"/>
            </a:pPr>
            <a:r>
              <a:rPr lang="en-US" sz="1800" dirty="0" smtClean="0"/>
              <a:t>common module used for 3</a:t>
            </a:r>
            <a:r>
              <a:rPr lang="en-US" sz="1800" baseline="30000" dirty="0" smtClean="0"/>
              <a:t>rd</a:t>
            </a:r>
            <a:r>
              <a:rPr lang="en-US" sz="1800" dirty="0" smtClean="0"/>
              <a:t> party HTTP requests</a:t>
            </a:r>
            <a:endParaRPr lang="en-US" sz="1800" dirty="0"/>
          </a:p>
          <a:p>
            <a:pPr lvl="1">
              <a:lnSpc>
                <a:spcPct val="120000"/>
              </a:lnSpc>
              <a:buSzPct val="60000"/>
            </a:pPr>
            <a:r>
              <a:rPr lang="en-US" sz="1800" dirty="0" smtClean="0"/>
              <a:t>Can perform GET</a:t>
            </a:r>
            <a:r>
              <a:rPr lang="en-US" sz="1800" dirty="0"/>
              <a:t>, POST, PUT and DELETE requests from your </a:t>
            </a:r>
            <a:r>
              <a:rPr lang="en-US" sz="1800" dirty="0" err="1"/>
              <a:t>Node.js</a:t>
            </a:r>
            <a:r>
              <a:rPr lang="en-US" sz="1800" dirty="0"/>
              <a:t> server</a:t>
            </a:r>
          </a:p>
          <a:p>
            <a:pPr lvl="1">
              <a:lnSpc>
                <a:spcPct val="120000"/>
              </a:lnSpc>
              <a:buSzPct val="60000"/>
            </a:pPr>
            <a:r>
              <a:rPr lang="en-US" sz="1600" dirty="0" smtClean="0">
                <a:latin typeface="Menlo Bold"/>
                <a:cs typeface="Menlo Bold"/>
              </a:rPr>
              <a:t>pipe()</a:t>
            </a:r>
            <a:r>
              <a:rPr lang="en-US" sz="1800" dirty="0" smtClean="0">
                <a:latin typeface="Menlo Bold"/>
                <a:cs typeface="Menlo Bold"/>
              </a:rPr>
              <a:t> </a:t>
            </a:r>
            <a:r>
              <a:rPr lang="en-US" sz="1800" dirty="0" smtClean="0"/>
              <a:t>function allows you to pipe the response of the the 3</a:t>
            </a:r>
            <a:r>
              <a:rPr lang="en-US" sz="1800" baseline="30000" dirty="0" smtClean="0"/>
              <a:t>rd</a:t>
            </a:r>
            <a:r>
              <a:rPr lang="en-US" sz="1800" dirty="0" smtClean="0"/>
              <a:t> party request to the response being sent back to the client from your </a:t>
            </a:r>
            <a:r>
              <a:rPr lang="en-US" sz="1800" dirty="0" err="1" smtClean="0"/>
              <a:t>node.js</a:t>
            </a:r>
            <a:r>
              <a:rPr lang="en-US" sz="1800" dirty="0" smtClean="0"/>
              <a:t> app</a:t>
            </a:r>
            <a:endParaRPr lang="en-US" sz="1800" dirty="0"/>
          </a:p>
          <a:p>
            <a:pPr lvl="1">
              <a:buSzPct val="60000"/>
            </a:pPr>
            <a:endParaRPr lang="en-US" dirty="0"/>
          </a:p>
          <a:p>
            <a:pPr lvl="1">
              <a:buSzPct val="60000"/>
            </a:pPr>
            <a:endParaRPr lang="en-US" dirty="0"/>
          </a:p>
          <a:p>
            <a:pPr lvl="1">
              <a:buSzPct val="60000"/>
            </a:pPr>
            <a:endParaRPr lang="en-US" dirty="0"/>
          </a:p>
          <a:p>
            <a:pPr lvl="1">
              <a:buSzPct val="60000"/>
            </a:pPr>
            <a:endParaRPr lang="en-US" dirty="0"/>
          </a:p>
          <a:p>
            <a:pPr marL="546100" lvl="1" indent="0">
              <a:buSzPct val="60000"/>
              <a:buNone/>
            </a:pPr>
            <a:endParaRPr lang="en-US" dirty="0" smtClean="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Executing 3</a:t>
            </a:r>
            <a:r>
              <a:rPr lang="en-US" baseline="30000" dirty="0" smtClean="0"/>
              <a:t>rd</a:t>
            </a:r>
            <a:r>
              <a:rPr lang="en-US" dirty="0" smtClean="0"/>
              <a:t> Party HTTP/S Requests from </a:t>
            </a:r>
            <a:r>
              <a:rPr lang="en-US" dirty="0" err="1" smtClean="0"/>
              <a:t>Node.js</a:t>
            </a:r>
            <a:endParaRPr lang="en-US" dirty="0"/>
          </a:p>
        </p:txBody>
      </p:sp>
      <p:sp>
        <p:nvSpPr>
          <p:cNvPr id="5" name="Rectangle 4"/>
          <p:cNvSpPr/>
          <p:nvPr/>
        </p:nvSpPr>
        <p:spPr>
          <a:xfrm>
            <a:off x="835604" y="4074454"/>
            <a:ext cx="7162800" cy="1415772"/>
          </a:xfrm>
          <a:prstGeom prst="rect">
            <a:avLst/>
          </a:prstGeom>
          <a:solidFill>
            <a:srgbClr val="252525"/>
          </a:solidFill>
        </p:spPr>
        <p:txBody>
          <a:bodyPr wrap="square">
            <a:spAutoFit/>
          </a:bodyPr>
          <a:lstStyle/>
          <a:p>
            <a:r>
              <a:rPr lang="en-US" sz="1200" dirty="0" err="1">
                <a:solidFill>
                  <a:srgbClr val="A6E22E"/>
                </a:solidFill>
                <a:latin typeface="Menlo Regular"/>
              </a:rPr>
              <a:t>app</a:t>
            </a:r>
            <a:r>
              <a:rPr lang="en-US" sz="1200" dirty="0" err="1">
                <a:solidFill>
                  <a:srgbClr val="F8F8F2"/>
                </a:solidFill>
                <a:latin typeface="Menlo Regular"/>
              </a:rPr>
              <a:t>.</a:t>
            </a:r>
            <a:r>
              <a:rPr lang="en-US" sz="1200" dirty="0" err="1">
                <a:solidFill>
                  <a:srgbClr val="A6E22E"/>
                </a:solidFill>
                <a:latin typeface="Menlo Regular"/>
              </a:rPr>
              <a:t>all</a:t>
            </a:r>
            <a:r>
              <a:rPr lang="en-US" sz="1200" dirty="0">
                <a:solidFill>
                  <a:srgbClr val="F8F8F2"/>
                </a:solidFill>
                <a:latin typeface="Menlo Regular"/>
              </a:rPr>
              <a:t>(</a:t>
            </a:r>
            <a:r>
              <a:rPr lang="en-US" sz="1200" dirty="0">
                <a:solidFill>
                  <a:srgbClr val="E6DB74"/>
                </a:solidFill>
                <a:latin typeface="Menlo Regular"/>
              </a:rPr>
              <a:t>'/:</a:t>
            </a:r>
            <a:r>
              <a:rPr lang="en-US" sz="1200" dirty="0" err="1">
                <a:solidFill>
                  <a:srgbClr val="E6DB74"/>
                </a:solidFill>
                <a:latin typeface="Menlo Regular"/>
              </a:rPr>
              <a:t>uuid</a:t>
            </a:r>
            <a:r>
              <a:rPr lang="en-US" sz="1200" dirty="0">
                <a:solidFill>
                  <a:srgbClr val="E6DB74"/>
                </a:solidFill>
                <a:latin typeface="Menlo Regular"/>
              </a:rPr>
              <a:t>'</a:t>
            </a:r>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err="1">
                <a:solidFill>
                  <a:srgbClr val="A6E22E"/>
                </a:solidFill>
                <a:latin typeface="Menlo Regular"/>
              </a:rPr>
              <a:t>req</a:t>
            </a:r>
            <a:r>
              <a:rPr lang="en-US" sz="1200" dirty="0">
                <a:solidFill>
                  <a:srgbClr val="F8F8F2"/>
                </a:solidFill>
                <a:latin typeface="Menlo Regular"/>
              </a:rPr>
              <a:t>, </a:t>
            </a:r>
            <a:r>
              <a:rPr lang="en-US" sz="1200" dirty="0">
                <a:solidFill>
                  <a:srgbClr val="A6E22E"/>
                </a:solidFill>
                <a:latin typeface="Menlo Regular"/>
              </a:rPr>
              <a:t>res</a:t>
            </a:r>
            <a:r>
              <a:rPr lang="en-US" sz="1200" dirty="0">
                <a:solidFill>
                  <a:srgbClr val="F8F8F2"/>
                </a:solidFill>
                <a:latin typeface="Menlo Regular"/>
              </a:rPr>
              <a:t>){</a:t>
            </a:r>
          </a:p>
          <a:p>
            <a:r>
              <a:rPr lang="en-US" sz="1200" dirty="0">
                <a:solidFill>
                  <a:srgbClr val="F8F8F2"/>
                </a:solidFill>
                <a:latin typeface="Menlo Regular"/>
              </a:rPr>
              <a:t>    </a:t>
            </a:r>
            <a:r>
              <a:rPr lang="en-US" sz="1200" dirty="0">
                <a:solidFill>
                  <a:srgbClr val="66D9EF"/>
                </a:solidFill>
                <a:latin typeface="Menlo Regular"/>
              </a:rPr>
              <a:t>if</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method</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E6DB74"/>
                </a:solidFill>
                <a:latin typeface="Menlo Regular"/>
              </a:rPr>
              <a:t>'PUT'</a:t>
            </a:r>
            <a:r>
              <a:rPr lang="en-US" sz="1200" dirty="0">
                <a:solidFill>
                  <a:srgbClr val="F8F8F2"/>
                </a:solidFill>
                <a:latin typeface="Menlo Regular"/>
              </a:rPr>
              <a:t>) {</a:t>
            </a:r>
          </a:p>
          <a:p>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pipe</a:t>
            </a:r>
            <a:r>
              <a:rPr lang="en-US" sz="1200" dirty="0">
                <a:solidFill>
                  <a:srgbClr val="F8F8F2"/>
                </a:solidFill>
                <a:latin typeface="Menlo Regular"/>
              </a:rPr>
              <a:t>(</a:t>
            </a:r>
            <a:r>
              <a:rPr lang="en-US" sz="1200" dirty="0" err="1">
                <a:solidFill>
                  <a:srgbClr val="A6E22E"/>
                </a:solidFill>
                <a:latin typeface="Menlo Regular"/>
              </a:rPr>
              <a:t>request</a:t>
            </a:r>
            <a:r>
              <a:rPr lang="en-US" sz="1200" dirty="0" err="1">
                <a:solidFill>
                  <a:srgbClr val="F8F8F2"/>
                </a:solidFill>
                <a:latin typeface="Menlo Regular"/>
              </a:rPr>
              <a:t>.</a:t>
            </a:r>
            <a:r>
              <a:rPr lang="en-US" sz="1200" dirty="0" err="1">
                <a:solidFill>
                  <a:srgbClr val="A6E22E"/>
                </a:solidFill>
                <a:latin typeface="Menlo Regular"/>
              </a:rPr>
              <a:t>put</a:t>
            </a:r>
            <a:r>
              <a:rPr lang="en-US" sz="1200" dirty="0">
                <a:solidFill>
                  <a:srgbClr val="F8F8F2"/>
                </a:solidFill>
                <a:latin typeface="Menlo Regular"/>
              </a:rPr>
              <a:t>(</a:t>
            </a:r>
            <a:r>
              <a:rPr lang="en-US" sz="1200" dirty="0" err="1">
                <a:solidFill>
                  <a:srgbClr val="A6E22E"/>
                </a:solidFill>
                <a:latin typeface="Menlo Regular"/>
              </a:rPr>
              <a:t>basepath</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params</a:t>
            </a:r>
            <a:r>
              <a:rPr lang="en-US" sz="1200" dirty="0" err="1">
                <a:solidFill>
                  <a:srgbClr val="F8F8F2"/>
                </a:solidFill>
                <a:latin typeface="Menlo Regular"/>
              </a:rPr>
              <a:t>.</a:t>
            </a:r>
            <a:r>
              <a:rPr lang="en-US" sz="1200" dirty="0" err="1">
                <a:solidFill>
                  <a:srgbClr val="A6E22E"/>
                </a:solidFill>
                <a:latin typeface="Menlo Regular"/>
              </a:rPr>
              <a:t>uuid</a:t>
            </a:r>
            <a:r>
              <a:rPr lang="en-US" sz="1200" dirty="0">
                <a:solidFill>
                  <a:srgbClr val="F8F8F2"/>
                </a:solidFill>
                <a:latin typeface="Menlo Regular"/>
              </a:rPr>
              <a:t>));</a:t>
            </a:r>
          </a:p>
          <a:p>
            <a:r>
              <a:rPr lang="en-US" sz="1200" dirty="0">
                <a:solidFill>
                  <a:srgbClr val="F8F8F2"/>
                </a:solidFill>
                <a:latin typeface="Menlo Regular"/>
              </a:rPr>
              <a:t>    } </a:t>
            </a:r>
            <a:r>
              <a:rPr lang="en-US" sz="1200" dirty="0">
                <a:solidFill>
                  <a:srgbClr val="66D9EF"/>
                </a:solidFill>
                <a:latin typeface="Menlo Regular"/>
              </a:rPr>
              <a:t>else</a:t>
            </a:r>
            <a:r>
              <a:rPr lang="en-US" sz="1200" dirty="0">
                <a:solidFill>
                  <a:srgbClr val="F8F8F2"/>
                </a:solidFill>
                <a:latin typeface="Menlo Regular"/>
              </a:rPr>
              <a:t> </a:t>
            </a:r>
            <a:r>
              <a:rPr lang="en-US" sz="1200" dirty="0">
                <a:solidFill>
                  <a:srgbClr val="66D9EF"/>
                </a:solidFill>
                <a:latin typeface="Menlo Regular"/>
              </a:rPr>
              <a:t>if</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method</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E6DB74"/>
                </a:solidFill>
                <a:latin typeface="Menlo Regular"/>
              </a:rPr>
              <a:t>'GET'</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method</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E6DB74"/>
                </a:solidFill>
                <a:latin typeface="Menlo Regular"/>
              </a:rPr>
              <a:t>'HEAD'</a:t>
            </a:r>
            <a:r>
              <a:rPr lang="en-US" sz="1200" dirty="0">
                <a:solidFill>
                  <a:srgbClr val="F8F8F2"/>
                </a:solidFill>
                <a:latin typeface="Menlo Regular"/>
              </a:rPr>
              <a:t>) {</a:t>
            </a:r>
          </a:p>
          <a:p>
            <a:r>
              <a:rPr lang="en-US" sz="1200" dirty="0">
                <a:solidFill>
                  <a:srgbClr val="F8F8F2"/>
                </a:solidFill>
                <a:latin typeface="Menlo Regular"/>
              </a:rPr>
              <a:t>        </a:t>
            </a:r>
            <a:r>
              <a:rPr lang="en-US" sz="1200" dirty="0" err="1">
                <a:solidFill>
                  <a:srgbClr val="A6E22E"/>
                </a:solidFill>
                <a:latin typeface="Menlo Regular"/>
              </a:rPr>
              <a:t>request</a:t>
            </a:r>
            <a:r>
              <a:rPr lang="en-US" sz="1200" dirty="0" err="1">
                <a:solidFill>
                  <a:srgbClr val="F8F8F2"/>
                </a:solidFill>
                <a:latin typeface="Menlo Regular"/>
              </a:rPr>
              <a:t>.</a:t>
            </a:r>
            <a:r>
              <a:rPr lang="en-US" sz="1200" dirty="0" err="1">
                <a:solidFill>
                  <a:srgbClr val="A6E22E"/>
                </a:solidFill>
                <a:latin typeface="Menlo Regular"/>
              </a:rPr>
              <a:t>get</a:t>
            </a:r>
            <a:r>
              <a:rPr lang="en-US" sz="1200" dirty="0" smtClean="0">
                <a:solidFill>
                  <a:srgbClr val="F8F8F2"/>
                </a:solidFill>
                <a:latin typeface="Menlo Regular"/>
              </a:rPr>
              <a:t>(</a:t>
            </a:r>
            <a:r>
              <a:rPr lang="en-US" sz="1200" dirty="0" err="1">
                <a:solidFill>
                  <a:srgbClr val="A6E22E"/>
                </a:solidFill>
                <a:latin typeface="Menlo Regular"/>
              </a:rPr>
              <a:t>basepath</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params</a:t>
            </a:r>
            <a:r>
              <a:rPr lang="en-US" sz="1200" dirty="0" err="1">
                <a:solidFill>
                  <a:srgbClr val="F8F8F2"/>
                </a:solidFill>
                <a:latin typeface="Menlo Regular"/>
              </a:rPr>
              <a:t>.</a:t>
            </a:r>
            <a:r>
              <a:rPr lang="en-US" sz="1200" dirty="0" err="1">
                <a:solidFill>
                  <a:srgbClr val="A6E22E"/>
                </a:solidFill>
                <a:latin typeface="Menlo Regular"/>
              </a:rPr>
              <a:t>uuid</a:t>
            </a:r>
            <a:r>
              <a:rPr lang="en-US" sz="1200" dirty="0" smtClean="0">
                <a:solidFill>
                  <a:srgbClr val="F8F8F2"/>
                </a:solidFill>
                <a:latin typeface="Menlo Regular"/>
              </a:rPr>
              <a:t>)</a:t>
            </a:r>
            <a:r>
              <a:rPr lang="en-US" sz="1200" dirty="0">
                <a:solidFill>
                  <a:srgbClr val="F8F8F2"/>
                </a:solidFill>
                <a:latin typeface="Menlo Regular"/>
              </a:rPr>
              <a:t>.</a:t>
            </a:r>
            <a:r>
              <a:rPr lang="en-US" sz="1200" dirty="0">
                <a:solidFill>
                  <a:srgbClr val="A6E22E"/>
                </a:solidFill>
                <a:latin typeface="Menlo Regular"/>
              </a:rPr>
              <a:t>pipe</a:t>
            </a:r>
            <a:r>
              <a:rPr lang="en-US" sz="1200" dirty="0">
                <a:solidFill>
                  <a:srgbClr val="F8F8F2"/>
                </a:solidFill>
                <a:latin typeface="Menlo Regular"/>
              </a:rPr>
              <a:t>(</a:t>
            </a:r>
            <a:r>
              <a:rPr lang="en-US" sz="1200" dirty="0">
                <a:solidFill>
                  <a:srgbClr val="A6E22E"/>
                </a:solidFill>
                <a:latin typeface="Menlo Regular"/>
              </a:rPr>
              <a:t>res</a:t>
            </a:r>
            <a:r>
              <a:rPr lang="en-US" sz="1200" dirty="0">
                <a:solidFill>
                  <a:srgbClr val="F8F8F2"/>
                </a:solidFill>
                <a:latin typeface="Menlo Regular"/>
              </a:rPr>
              <a:t>)</a:t>
            </a:r>
          </a:p>
          <a:p>
            <a:r>
              <a:rPr lang="en-US" sz="1200" dirty="0">
                <a:solidFill>
                  <a:srgbClr val="F8F8F2"/>
                </a:solidFill>
                <a:latin typeface="Menlo Regular"/>
              </a:rPr>
              <a:t>    }</a:t>
            </a:r>
          </a:p>
          <a:p>
            <a:r>
              <a:rPr lang="en-US" sz="1200" dirty="0">
                <a:solidFill>
                  <a:srgbClr val="F8F8F2"/>
                </a:solidFill>
                <a:latin typeface="Menlo Regular"/>
              </a:rPr>
              <a:t>});</a:t>
            </a:r>
          </a:p>
        </p:txBody>
      </p:sp>
      <p:sp>
        <p:nvSpPr>
          <p:cNvPr id="6" name="Rounded Rectangle 5"/>
          <p:cNvSpPr/>
          <p:nvPr/>
        </p:nvSpPr>
        <p:spPr>
          <a:xfrm>
            <a:off x="931739" y="3106903"/>
            <a:ext cx="794416" cy="321113"/>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036031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986319"/>
            <a:ext cx="8675688" cy="5344849"/>
          </a:xfrm>
          <a:prstGeom prst="rect">
            <a:avLst/>
          </a:prstGeom>
          <a:noFill/>
          <a:ln>
            <a:noFill/>
          </a:ln>
        </p:spPr>
        <p:txBody>
          <a:bodyPr lIns="0" tIns="45700" rIns="91425" bIns="45700" anchor="t" anchorCtr="0">
            <a:noAutofit/>
          </a:bodyPr>
          <a:lstStyle/>
          <a:p>
            <a:pPr marL="548640" marR="0" lvl="0" indent="-281940" algn="l" rtl="0">
              <a:lnSpc>
                <a:spcPct val="110000"/>
              </a:lnSpc>
              <a:spcBef>
                <a:spcPts val="800"/>
              </a:spcBef>
              <a:spcAft>
                <a:spcPts val="0"/>
              </a:spcAft>
              <a:buClr>
                <a:schemeClr val="dk2"/>
              </a:buClr>
              <a:buSzPct val="60000"/>
              <a:buFont typeface="Arial"/>
              <a:buChar char="●"/>
            </a:pPr>
            <a:r>
              <a:rPr lang="en-US" sz="2000" b="1" dirty="0" smtClean="0">
                <a:solidFill>
                  <a:srgbClr val="6D6E71"/>
                </a:solidFill>
              </a:rPr>
              <a:t>Node.js</a:t>
            </a:r>
            <a:r>
              <a:rPr lang="en-US" sz="2000" b="1" dirty="0" smtClean="0">
                <a:solidFill>
                  <a:srgbClr val="6D6E71"/>
                </a:solidFill>
              </a:rPr>
              <a:t>:</a:t>
            </a:r>
          </a:p>
          <a:p>
            <a:pPr marL="948690" lvl="1" indent="-281940">
              <a:lnSpc>
                <a:spcPct val="110000"/>
              </a:lnSpc>
              <a:spcBef>
                <a:spcPts val="800"/>
              </a:spcBef>
              <a:buClr>
                <a:schemeClr val="dk2"/>
              </a:buClr>
              <a:buSzPct val="60000"/>
              <a:buFont typeface="Arial"/>
              <a:buChar char="●"/>
            </a:pPr>
            <a:r>
              <a:rPr lang="en-US" sz="1800" dirty="0" smtClean="0"/>
              <a:t>Node.js Crash Course</a:t>
            </a:r>
          </a:p>
          <a:p>
            <a:pPr marL="948690" lvl="1" indent="-281940">
              <a:lnSpc>
                <a:spcPct val="110000"/>
              </a:lnSpc>
              <a:spcBef>
                <a:spcPts val="800"/>
              </a:spcBef>
              <a:buClr>
                <a:schemeClr val="dk2"/>
              </a:buClr>
              <a:buSzPct val="60000"/>
              <a:buFont typeface="Arial"/>
              <a:buChar char="●"/>
            </a:pPr>
            <a:r>
              <a:rPr lang="en-US" sz="1800" dirty="0" smtClean="0"/>
              <a:t>Deploying </a:t>
            </a:r>
            <a:r>
              <a:rPr lang="en-US" sz="1800" dirty="0"/>
              <a:t>and maintain a Node.js application in Apigee Edge</a:t>
            </a:r>
            <a:endParaRPr lang="en-US" sz="1800" dirty="0" smtClean="0"/>
          </a:p>
          <a:p>
            <a:pPr marL="948690" lvl="1" indent="-281940">
              <a:lnSpc>
                <a:spcPct val="110000"/>
              </a:lnSpc>
              <a:spcBef>
                <a:spcPts val="800"/>
              </a:spcBef>
              <a:buClr>
                <a:schemeClr val="dk2"/>
              </a:buClr>
              <a:buSzPct val="60000"/>
              <a:buFont typeface="Arial"/>
              <a:buChar char="●"/>
            </a:pPr>
            <a:r>
              <a:rPr lang="en-US" sz="1800" dirty="0" smtClean="0"/>
              <a:t>Volos</a:t>
            </a:r>
            <a:r>
              <a:rPr lang="en-US" sz="1800" dirty="0"/>
              <a:t>: Caching, quota, </a:t>
            </a:r>
            <a:r>
              <a:rPr lang="en-US" sz="1800" dirty="0" err="1"/>
              <a:t>OAuth</a:t>
            </a:r>
            <a:r>
              <a:rPr lang="en-US" sz="1800" dirty="0"/>
              <a:t> and DB connectors</a:t>
            </a:r>
          </a:p>
          <a:p>
            <a:pPr marL="948690" lvl="1" indent="-281940">
              <a:lnSpc>
                <a:spcPct val="110000"/>
              </a:lnSpc>
              <a:spcBef>
                <a:spcPts val="800"/>
              </a:spcBef>
              <a:buClr>
                <a:schemeClr val="dk2"/>
              </a:buClr>
              <a:buSzPct val="60000"/>
              <a:buFont typeface="Arial"/>
              <a:buChar char="●"/>
            </a:pPr>
            <a:r>
              <a:rPr lang="en-US" sz="1800" dirty="0" smtClean="0"/>
              <a:t>Troubleshooting</a:t>
            </a:r>
            <a:r>
              <a:rPr lang="en-US" sz="1800" dirty="0"/>
              <a:t>, testing, debugging, and </a:t>
            </a:r>
            <a:r>
              <a:rPr lang="en-US" sz="1800" dirty="0" smtClean="0"/>
              <a:t>help</a:t>
            </a:r>
            <a:endParaRPr lang="en-US" sz="1800" dirty="0" smtClean="0">
              <a:solidFill>
                <a:srgbClr val="6D6E71"/>
              </a:solidFill>
            </a:endParaRPr>
          </a:p>
          <a:p>
            <a:pPr marL="548640" indent="-281940">
              <a:lnSpc>
                <a:spcPct val="110000"/>
              </a:lnSpc>
              <a:spcBef>
                <a:spcPts val="800"/>
              </a:spcBef>
              <a:buClr>
                <a:schemeClr val="dk2"/>
              </a:buClr>
              <a:buSzPct val="60000"/>
              <a:buFont typeface="Arial"/>
              <a:buChar char="●"/>
            </a:pPr>
            <a:endParaRPr lang="en-US" sz="2000" b="1" dirty="0" smtClean="0">
              <a:solidFill>
                <a:srgbClr val="6D6E71"/>
              </a:solidFill>
            </a:endParaRPr>
          </a:p>
          <a:p>
            <a:pPr marL="548640" indent="-281940">
              <a:lnSpc>
                <a:spcPct val="110000"/>
              </a:lnSpc>
              <a:spcBef>
                <a:spcPts val="800"/>
              </a:spcBef>
              <a:buClr>
                <a:schemeClr val="dk2"/>
              </a:buClr>
              <a:buSzPct val="60000"/>
              <a:buFont typeface="Arial"/>
              <a:buChar char="●"/>
            </a:pPr>
            <a:r>
              <a:rPr lang="en-US" sz="2000" b="1" dirty="0" smtClean="0">
                <a:solidFill>
                  <a:srgbClr val="6D6E71"/>
                </a:solidFill>
              </a:rPr>
              <a:t>Apigee</a:t>
            </a:r>
            <a:r>
              <a:rPr lang="en-US" sz="2000" b="1" dirty="0">
                <a:solidFill>
                  <a:srgbClr val="6D6E71"/>
                </a:solidFill>
              </a:rPr>
              <a:t>-127</a:t>
            </a:r>
          </a:p>
          <a:p>
            <a:pPr marL="948690" lvl="1" indent="-281940">
              <a:lnSpc>
                <a:spcPct val="110000"/>
              </a:lnSpc>
              <a:spcBef>
                <a:spcPts val="800"/>
              </a:spcBef>
              <a:buClr>
                <a:schemeClr val="dk2"/>
              </a:buClr>
              <a:buSzPct val="60000"/>
              <a:buFont typeface="Arial"/>
              <a:buChar char="●"/>
            </a:pPr>
            <a:r>
              <a:rPr lang="en-US" sz="1800" dirty="0" smtClean="0">
                <a:solidFill>
                  <a:srgbClr val="6D6E71"/>
                </a:solidFill>
              </a:rPr>
              <a:t>Building API Specs / Docs</a:t>
            </a:r>
          </a:p>
          <a:p>
            <a:pPr marL="948690" lvl="1" indent="-281940">
              <a:lnSpc>
                <a:spcPct val="110000"/>
              </a:lnSpc>
              <a:spcBef>
                <a:spcPts val="800"/>
              </a:spcBef>
              <a:buClr>
                <a:schemeClr val="dk2"/>
              </a:buClr>
              <a:buSzPct val="60000"/>
              <a:buFont typeface="Arial"/>
              <a:buChar char="●"/>
            </a:pPr>
            <a:r>
              <a:rPr lang="en-US" sz="1800" dirty="0" smtClean="0">
                <a:solidFill>
                  <a:srgbClr val="6D6E71"/>
                </a:solidFill>
              </a:rPr>
              <a:t>Creating Controllers</a:t>
            </a:r>
          </a:p>
          <a:p>
            <a:pPr marL="948690" lvl="1" indent="-281940">
              <a:lnSpc>
                <a:spcPct val="110000"/>
              </a:lnSpc>
              <a:spcBef>
                <a:spcPts val="800"/>
              </a:spcBef>
              <a:buClr>
                <a:schemeClr val="dk2"/>
              </a:buClr>
              <a:buSzPct val="60000"/>
              <a:buFont typeface="Arial"/>
              <a:buChar char="●"/>
            </a:pPr>
            <a:r>
              <a:rPr lang="en-US" sz="1800" dirty="0" smtClean="0">
                <a:solidFill>
                  <a:srgbClr val="6D6E71"/>
                </a:solidFill>
              </a:rPr>
              <a:t>API Management</a:t>
            </a:r>
          </a:p>
          <a:p>
            <a:pPr marL="948690" lvl="1" indent="-281940">
              <a:lnSpc>
                <a:spcPct val="110000"/>
              </a:lnSpc>
              <a:spcBef>
                <a:spcPts val="800"/>
              </a:spcBef>
              <a:buClr>
                <a:schemeClr val="dk2"/>
              </a:buClr>
              <a:buSzPct val="60000"/>
              <a:buFont typeface="Arial"/>
              <a:buChar char="●"/>
            </a:pPr>
            <a:r>
              <a:rPr lang="en-US" sz="1800" dirty="0" smtClean="0">
                <a:solidFill>
                  <a:srgbClr val="6D6E71"/>
                </a:solidFill>
              </a:rPr>
              <a:t>Deploying the APIs</a:t>
            </a:r>
          </a:p>
          <a:p>
            <a:pPr marL="948690" lvl="1" indent="-281940">
              <a:lnSpc>
                <a:spcPct val="110000"/>
              </a:lnSpc>
              <a:spcBef>
                <a:spcPts val="800"/>
              </a:spcBef>
              <a:buClr>
                <a:schemeClr val="dk2"/>
              </a:buClr>
              <a:buSzPct val="60000"/>
              <a:buFont typeface="Arial"/>
              <a:buChar char="●"/>
            </a:pPr>
            <a:endParaRPr lang="en-US" sz="2000" dirty="0" smtClean="0">
              <a:solidFill>
                <a:srgbClr val="6D6E71"/>
              </a:solidFill>
            </a:endParaRPr>
          </a:p>
          <a:p>
            <a:pPr marL="948690" lvl="1" indent="-281940">
              <a:lnSpc>
                <a:spcPct val="110000"/>
              </a:lnSpc>
              <a:spcBef>
                <a:spcPts val="800"/>
              </a:spcBef>
              <a:buClr>
                <a:schemeClr val="dk2"/>
              </a:buClr>
              <a:buSzPct val="60000"/>
              <a:buFont typeface="Arial"/>
              <a:buChar char="●"/>
            </a:pPr>
            <a:endParaRPr lang="en-US" sz="2000" dirty="0" smtClean="0">
              <a:solidFill>
                <a:srgbClr val="6D6E71"/>
              </a:solidFill>
            </a:endParaRPr>
          </a:p>
          <a:p>
            <a:pPr marL="548640" marR="0" lvl="0" indent="-281940" algn="l" rtl="0">
              <a:lnSpc>
                <a:spcPct val="110000"/>
              </a:lnSpc>
              <a:spcBef>
                <a:spcPts val="800"/>
              </a:spcBef>
              <a:spcAft>
                <a:spcPts val="0"/>
              </a:spcAft>
              <a:buClr>
                <a:schemeClr val="dk2"/>
              </a:buClr>
              <a:buSzPct val="60000"/>
              <a:buFont typeface="Arial"/>
              <a:buChar char="●"/>
            </a:pPr>
            <a:endParaRPr lang="en-US" sz="2400" dirty="0" smtClean="0">
              <a:solidFill>
                <a:srgbClr val="6D6E71"/>
              </a:solidFill>
            </a:endParaRPr>
          </a:p>
          <a:p>
            <a:pPr marL="548640" marR="0" lvl="0" indent="-281940" algn="l" rtl="0">
              <a:lnSpc>
                <a:spcPct val="110000"/>
              </a:lnSpc>
              <a:spcBef>
                <a:spcPts val="800"/>
              </a:spcBef>
              <a:spcAft>
                <a:spcPts val="0"/>
              </a:spcAft>
              <a:buClr>
                <a:schemeClr val="dk2"/>
              </a:buClr>
              <a:buSzPct val="60000"/>
              <a:buFont typeface="Arial"/>
              <a:buChar char="●"/>
            </a:pPr>
            <a:endParaRPr lang="en-US" dirty="0">
              <a:solidFill>
                <a:srgbClr val="6D6E71"/>
              </a:solidFill>
            </a:endParaRPr>
          </a:p>
          <a:p>
            <a:pPr lvl="2">
              <a:buSzPct val="61111"/>
            </a:pPr>
            <a:endParaRPr lang="en-US" b="0" i="0" u="none" strike="noStrike" cap="none" baseline="0" dirty="0" smtClean="0">
              <a:solidFill>
                <a:schemeClr val="accent3"/>
              </a:solidFill>
              <a:latin typeface="Arial"/>
              <a:ea typeface="Arial"/>
              <a:cs typeface="Arial"/>
              <a:sym typeface="Arial"/>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600" y="333799"/>
            <a:ext cx="6756400" cy="365839"/>
          </a:xfrm>
          <a:prstGeom prst="rect">
            <a:avLst/>
          </a:prstGeom>
          <a:noFill/>
          <a:ln>
            <a:noFill/>
          </a:ln>
        </p:spPr>
        <p:txBody>
          <a:bodyPr lIns="91425" tIns="45700" rIns="91425" bIns="45700" anchor="t" anchorCtr="0">
            <a:noAutofit/>
          </a:bodyPr>
          <a:lstStyle/>
          <a:p>
            <a:pPr marL="0" marR="0" lvl="0" indent="0" algn="l" rtl="0">
              <a:spcBef>
                <a:spcPts val="0"/>
              </a:spcBef>
              <a:buClr>
                <a:schemeClr val="dk2"/>
              </a:buClr>
              <a:buSzPct val="25000"/>
              <a:buFont typeface="Arial"/>
              <a:buNone/>
            </a:pPr>
            <a:r>
              <a:rPr lang="en-US" sz="2800" dirty="0" smtClean="0"/>
              <a:t>Course </a:t>
            </a:r>
            <a:r>
              <a:rPr lang="en-US" sz="2800" dirty="0" smtClean="0"/>
              <a:t>Topics</a:t>
            </a:r>
            <a:endParaRPr lang="en-US" sz="2800" i="0" u="none" strike="noStrike" cap="none" baseline="0" dirty="0">
              <a:solidFill>
                <a:schemeClr val="dk2"/>
              </a:solidFill>
              <a:latin typeface="Arial"/>
              <a:ea typeface="Arial"/>
              <a:sym typeface="Arial"/>
            </a:endParaRPr>
          </a:p>
        </p:txBody>
      </p:sp>
    </p:spTree>
    <p:extLst>
      <p:ext uri="{BB962C8B-B14F-4D97-AF65-F5344CB8AC3E}">
        <p14:creationId xmlns:p14="http://schemas.microsoft.com/office/powerpoint/2010/main" val="27678309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3364664"/>
          </a:xfrm>
          <a:prstGeom prst="rect">
            <a:avLst/>
          </a:prstGeom>
          <a:noFill/>
          <a:ln>
            <a:noFill/>
          </a:ln>
        </p:spPr>
        <p:txBody>
          <a:bodyPr lIns="0" tIns="45700" rIns="91425" bIns="45700" anchor="t" anchorCtr="0">
            <a:noAutofit/>
          </a:bodyPr>
          <a:lstStyle/>
          <a:p>
            <a:pPr>
              <a:lnSpc>
                <a:spcPct val="120000"/>
              </a:lnSpc>
              <a:buSzPct val="60000"/>
            </a:pPr>
            <a:r>
              <a:rPr lang="en-US" sz="2000" b="1" dirty="0" err="1"/>
              <a:t>a</a:t>
            </a:r>
            <a:r>
              <a:rPr lang="en-US" sz="2000" b="1" dirty="0" err="1" smtClean="0"/>
              <a:t>sync</a:t>
            </a:r>
            <a:r>
              <a:rPr lang="en-US" sz="2000" dirty="0" smtClean="0"/>
              <a:t> – another </a:t>
            </a:r>
            <a:r>
              <a:rPr lang="en-US" sz="2000" dirty="0" err="1" smtClean="0"/>
              <a:t>node.js</a:t>
            </a:r>
            <a:r>
              <a:rPr lang="en-US" sz="2000" dirty="0" smtClean="0"/>
              <a:t> module to help work with callbacks in </a:t>
            </a:r>
            <a:r>
              <a:rPr lang="en-US" sz="2000" dirty="0" err="1" smtClean="0"/>
              <a:t>node.js</a:t>
            </a:r>
            <a:endParaRPr lang="en-US" sz="2000" dirty="0"/>
          </a:p>
          <a:p>
            <a:pPr lvl="1">
              <a:lnSpc>
                <a:spcPct val="120000"/>
              </a:lnSpc>
              <a:buSzPct val="60000"/>
            </a:pPr>
            <a:r>
              <a:rPr lang="en-US" sz="1800" dirty="0"/>
              <a:t>Eek! How do we know when our multitude of requests are finished?</a:t>
            </a:r>
          </a:p>
          <a:p>
            <a:pPr lvl="1">
              <a:lnSpc>
                <a:spcPct val="120000"/>
              </a:lnSpc>
              <a:buSzPct val="60000"/>
            </a:pPr>
            <a:r>
              <a:rPr lang="en-US" sz="1800" dirty="0" smtClean="0"/>
              <a:t>Provides better experience for asynchronous </a:t>
            </a:r>
            <a:r>
              <a:rPr lang="en-US" sz="1800" dirty="0"/>
              <a:t>API </a:t>
            </a:r>
            <a:r>
              <a:rPr lang="en-US" sz="1800" dirty="0" smtClean="0"/>
              <a:t>mash-ups</a:t>
            </a:r>
            <a:r>
              <a:rPr lang="en-US" sz="1800" dirty="0"/>
              <a:t>, multi-threaded requests, and robust error handling</a:t>
            </a:r>
          </a:p>
          <a:p>
            <a:pPr lvl="1">
              <a:lnSpc>
                <a:spcPct val="120000"/>
              </a:lnSpc>
              <a:buSzPct val="60000"/>
            </a:pPr>
            <a:r>
              <a:rPr lang="en-US" sz="1800" dirty="0" err="1"/>
              <a:t>a</a:t>
            </a:r>
            <a:r>
              <a:rPr lang="en-US" sz="1800" dirty="0" err="1" smtClean="0"/>
              <a:t>sync’s</a:t>
            </a:r>
            <a:r>
              <a:rPr lang="en-US" sz="1800" dirty="0" smtClean="0"/>
              <a:t> provides:  </a:t>
            </a:r>
            <a:r>
              <a:rPr lang="en-US" sz="1600" dirty="0" smtClean="0">
                <a:latin typeface="Menlo Bold"/>
                <a:cs typeface="Menlo Bold"/>
              </a:rPr>
              <a:t>series </a:t>
            </a:r>
            <a:r>
              <a:rPr lang="en-US" sz="1600" dirty="0" smtClean="0"/>
              <a:t>,</a:t>
            </a:r>
            <a:r>
              <a:rPr lang="en-US" sz="1600" dirty="0" smtClean="0">
                <a:latin typeface="Menlo Bold"/>
                <a:cs typeface="Menlo Bold"/>
              </a:rPr>
              <a:t> parallel </a:t>
            </a:r>
            <a:r>
              <a:rPr lang="en-US" sz="1600" dirty="0" smtClean="0"/>
              <a:t>,</a:t>
            </a:r>
            <a:r>
              <a:rPr lang="en-US" sz="1600" dirty="0" smtClean="0">
                <a:latin typeface="Menlo Bold"/>
                <a:cs typeface="Menlo Bold"/>
              </a:rPr>
              <a:t> and </a:t>
            </a:r>
            <a:r>
              <a:rPr lang="en-US" sz="1600" dirty="0" smtClean="0">
                <a:latin typeface="Menlo Bold"/>
                <a:cs typeface="Menlo Bold"/>
              </a:rPr>
              <a:t>waterfall</a:t>
            </a:r>
            <a:r>
              <a:rPr lang="en-US" sz="1600" dirty="0" smtClean="0"/>
              <a:t> </a:t>
            </a:r>
            <a:r>
              <a:rPr lang="en-US" sz="1800" dirty="0" smtClean="0"/>
              <a:t>.</a:t>
            </a:r>
            <a:endParaRPr lang="en-US" sz="1800"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Using the </a:t>
            </a:r>
            <a:r>
              <a:rPr lang="en-US" dirty="0" err="1" smtClean="0"/>
              <a:t>async</a:t>
            </a:r>
            <a:r>
              <a:rPr lang="en-US" dirty="0" smtClean="0"/>
              <a:t> Module to Help with Callbacks</a:t>
            </a:r>
            <a:endParaRPr lang="en-US" dirty="0"/>
          </a:p>
        </p:txBody>
      </p:sp>
      <p:sp>
        <p:nvSpPr>
          <p:cNvPr id="5" name="Rounded Rectangle 4"/>
          <p:cNvSpPr/>
          <p:nvPr/>
        </p:nvSpPr>
        <p:spPr>
          <a:xfrm>
            <a:off x="2786562" y="2768692"/>
            <a:ext cx="862972"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5"/>
          <p:cNvSpPr/>
          <p:nvPr/>
        </p:nvSpPr>
        <p:spPr>
          <a:xfrm>
            <a:off x="3859189" y="2767572"/>
            <a:ext cx="1068351"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ounded Rectangle 6"/>
          <p:cNvSpPr/>
          <p:nvPr/>
        </p:nvSpPr>
        <p:spPr>
          <a:xfrm>
            <a:off x="5622335" y="2766509"/>
            <a:ext cx="1276045"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1695461" y="3254370"/>
            <a:ext cx="5562600" cy="2954655"/>
          </a:xfrm>
          <a:prstGeom prst="rect">
            <a:avLst/>
          </a:prstGeom>
          <a:solidFill>
            <a:srgbClr val="252525"/>
          </a:solidFill>
        </p:spPr>
        <p:txBody>
          <a:bodyPr wrap="square">
            <a:spAutoFit/>
          </a:bodyPr>
          <a:lstStyle/>
          <a:p>
            <a:pPr algn="l"/>
            <a:r>
              <a:rPr lang="en-US" sz="1200" dirty="0" err="1">
                <a:solidFill>
                  <a:srgbClr val="A6E22E"/>
                </a:solidFill>
                <a:latin typeface="Menlo Regular"/>
              </a:rPr>
              <a:t>async</a:t>
            </a:r>
            <a:r>
              <a:rPr lang="en-US" sz="1200" dirty="0" err="1">
                <a:solidFill>
                  <a:srgbClr val="F8F8F2"/>
                </a:solidFill>
                <a:latin typeface="Menlo Regular"/>
              </a:rPr>
              <a:t>.</a:t>
            </a:r>
            <a:r>
              <a:rPr lang="en-US" sz="1200" dirty="0" err="1">
                <a:solidFill>
                  <a:srgbClr val="A6E22E"/>
                </a:solidFill>
                <a:latin typeface="Menlo Regular"/>
              </a:rPr>
              <a:t>waterfall</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a:solidFill>
                  <a:srgbClr val="A6E22E"/>
                </a:solidFill>
                <a:latin typeface="Menlo Regular"/>
              </a:rPr>
              <a:t>callback</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a:solidFill>
                  <a:srgbClr val="A6E22E"/>
                </a:solidFill>
                <a:latin typeface="Menlo Regular"/>
              </a:rPr>
              <a:t>callback</a:t>
            </a:r>
            <a:r>
              <a:rPr lang="en-US" sz="1200" dirty="0">
                <a:solidFill>
                  <a:srgbClr val="F8F8F2"/>
                </a:solidFill>
                <a:latin typeface="Menlo Regular"/>
              </a:rPr>
              <a:t>(</a:t>
            </a:r>
            <a:r>
              <a:rPr lang="en-US" sz="1200" dirty="0">
                <a:solidFill>
                  <a:srgbClr val="66D9EF"/>
                </a:solidFill>
                <a:latin typeface="Menlo Regular"/>
              </a:rPr>
              <a:t>null</a:t>
            </a:r>
            <a:r>
              <a:rPr lang="en-US" sz="1200" dirty="0">
                <a:solidFill>
                  <a:srgbClr val="F8F8F2"/>
                </a:solidFill>
                <a:latin typeface="Menlo Regular"/>
              </a:rPr>
              <a:t>, </a:t>
            </a:r>
            <a:r>
              <a:rPr lang="en-US" sz="1200" dirty="0">
                <a:solidFill>
                  <a:srgbClr val="E6DB74"/>
                </a:solidFill>
                <a:latin typeface="Menlo Regular"/>
              </a:rPr>
              <a:t>'one'</a:t>
            </a:r>
            <a:r>
              <a:rPr lang="en-US" sz="1200" dirty="0">
                <a:solidFill>
                  <a:srgbClr val="F8F8F2"/>
                </a:solidFill>
                <a:latin typeface="Menlo Regular"/>
              </a:rPr>
              <a:t>, </a:t>
            </a:r>
            <a:r>
              <a:rPr lang="en-US" sz="1200" dirty="0">
                <a:solidFill>
                  <a:srgbClr val="E6DB74"/>
                </a:solidFill>
                <a:latin typeface="Menlo Regular"/>
              </a:rPr>
              <a:t>'two'</a:t>
            </a:r>
            <a:r>
              <a:rPr lang="en-US" sz="1200" dirty="0">
                <a:solidFill>
                  <a:srgbClr val="F8F8F2"/>
                </a:solidFill>
                <a:latin typeface="Menlo Regular"/>
              </a:rPr>
              <a:t>);</a:t>
            </a:r>
          </a:p>
          <a:p>
            <a:pPr algn="l"/>
            <a:r>
              <a:rPr lang="en-US" sz="1200" dirty="0">
                <a:solidFill>
                  <a:srgbClr val="F8F8F2"/>
                </a:solidFill>
                <a:latin typeface="Menlo Regular"/>
              </a:rPr>
              <a:t>    },</a:t>
            </a:r>
          </a:p>
          <a:p>
            <a:pPr algn="l"/>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a:solidFill>
                  <a:srgbClr val="A6E22E"/>
                </a:solidFill>
                <a:latin typeface="Menlo Regular"/>
              </a:rPr>
              <a:t>arg1</a:t>
            </a:r>
            <a:r>
              <a:rPr lang="en-US" sz="1200" dirty="0">
                <a:solidFill>
                  <a:srgbClr val="F8F8F2"/>
                </a:solidFill>
                <a:latin typeface="Menlo Regular"/>
              </a:rPr>
              <a:t>, </a:t>
            </a:r>
            <a:r>
              <a:rPr lang="en-US" sz="1200" dirty="0">
                <a:solidFill>
                  <a:srgbClr val="A6E22E"/>
                </a:solidFill>
                <a:latin typeface="Menlo Regular"/>
              </a:rPr>
              <a:t>arg2</a:t>
            </a:r>
            <a:r>
              <a:rPr lang="en-US" sz="1200" dirty="0">
                <a:solidFill>
                  <a:srgbClr val="F8F8F2"/>
                </a:solidFill>
                <a:latin typeface="Menlo Regular"/>
              </a:rPr>
              <a:t>, </a:t>
            </a:r>
            <a:r>
              <a:rPr lang="en-US" sz="1200" dirty="0">
                <a:solidFill>
                  <a:srgbClr val="A6E22E"/>
                </a:solidFill>
                <a:latin typeface="Menlo Regular"/>
              </a:rPr>
              <a:t>callback</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a:solidFill>
                  <a:srgbClr val="75715E"/>
                </a:solidFill>
                <a:latin typeface="Menlo Regular"/>
              </a:rPr>
              <a:t>// arg1 now equals 'one' and arg2 now equals 'two'</a:t>
            </a:r>
          </a:p>
          <a:p>
            <a:pPr algn="l"/>
            <a:r>
              <a:rPr lang="en-US" sz="1200" dirty="0">
                <a:solidFill>
                  <a:srgbClr val="F8F8F2"/>
                </a:solidFill>
                <a:latin typeface="Menlo Regular"/>
              </a:rPr>
              <a:t>        </a:t>
            </a:r>
            <a:r>
              <a:rPr lang="en-US" sz="1200" dirty="0">
                <a:solidFill>
                  <a:srgbClr val="A6E22E"/>
                </a:solidFill>
                <a:latin typeface="Menlo Regular"/>
              </a:rPr>
              <a:t>callback</a:t>
            </a:r>
            <a:r>
              <a:rPr lang="en-US" sz="1200" dirty="0">
                <a:solidFill>
                  <a:srgbClr val="F8F8F2"/>
                </a:solidFill>
                <a:latin typeface="Menlo Regular"/>
              </a:rPr>
              <a:t>(</a:t>
            </a:r>
            <a:r>
              <a:rPr lang="en-US" sz="1200" dirty="0">
                <a:solidFill>
                  <a:srgbClr val="66D9EF"/>
                </a:solidFill>
                <a:latin typeface="Menlo Regular"/>
              </a:rPr>
              <a:t>null</a:t>
            </a:r>
            <a:r>
              <a:rPr lang="en-US" sz="1200" dirty="0">
                <a:solidFill>
                  <a:srgbClr val="F8F8F2"/>
                </a:solidFill>
                <a:latin typeface="Menlo Regular"/>
              </a:rPr>
              <a:t>, </a:t>
            </a:r>
            <a:r>
              <a:rPr lang="en-US" sz="1200" dirty="0">
                <a:solidFill>
                  <a:srgbClr val="E6DB74"/>
                </a:solidFill>
                <a:latin typeface="Menlo Regular"/>
              </a:rPr>
              <a:t>'three'</a:t>
            </a:r>
            <a:r>
              <a:rPr lang="en-US" sz="1200" dirty="0">
                <a:solidFill>
                  <a:srgbClr val="F8F8F2"/>
                </a:solidFill>
                <a:latin typeface="Menlo Regular"/>
              </a:rPr>
              <a:t>);</a:t>
            </a:r>
          </a:p>
          <a:p>
            <a:pPr algn="l"/>
            <a:r>
              <a:rPr lang="en-US" sz="1200" dirty="0">
                <a:solidFill>
                  <a:srgbClr val="F8F8F2"/>
                </a:solidFill>
                <a:latin typeface="Menlo Regular"/>
              </a:rPr>
              <a:t>    },</a:t>
            </a:r>
          </a:p>
          <a:p>
            <a:pPr algn="l"/>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a:solidFill>
                  <a:srgbClr val="A6E22E"/>
                </a:solidFill>
                <a:latin typeface="Menlo Regular"/>
              </a:rPr>
              <a:t>arg1</a:t>
            </a:r>
            <a:r>
              <a:rPr lang="en-US" sz="1200" dirty="0">
                <a:solidFill>
                  <a:srgbClr val="F8F8F2"/>
                </a:solidFill>
                <a:latin typeface="Menlo Regular"/>
              </a:rPr>
              <a:t>, </a:t>
            </a:r>
            <a:r>
              <a:rPr lang="en-US" sz="1200" dirty="0">
                <a:solidFill>
                  <a:srgbClr val="A6E22E"/>
                </a:solidFill>
                <a:latin typeface="Menlo Regular"/>
              </a:rPr>
              <a:t>callback</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a:solidFill>
                  <a:srgbClr val="75715E"/>
                </a:solidFill>
                <a:latin typeface="Menlo Regular"/>
              </a:rPr>
              <a:t>// arg1 now equals 'three'</a:t>
            </a:r>
          </a:p>
          <a:p>
            <a:pPr algn="l"/>
            <a:r>
              <a:rPr lang="en-US" sz="1200" dirty="0">
                <a:solidFill>
                  <a:srgbClr val="F8F8F2"/>
                </a:solidFill>
                <a:latin typeface="Menlo Regular"/>
              </a:rPr>
              <a:t>        </a:t>
            </a:r>
            <a:r>
              <a:rPr lang="en-US" sz="1200" dirty="0">
                <a:solidFill>
                  <a:srgbClr val="A6E22E"/>
                </a:solidFill>
                <a:latin typeface="Menlo Regular"/>
              </a:rPr>
              <a:t>callback</a:t>
            </a:r>
            <a:r>
              <a:rPr lang="en-US" sz="1200" dirty="0">
                <a:solidFill>
                  <a:srgbClr val="F8F8F2"/>
                </a:solidFill>
                <a:latin typeface="Menlo Regular"/>
              </a:rPr>
              <a:t>(</a:t>
            </a:r>
            <a:r>
              <a:rPr lang="en-US" sz="1200" dirty="0">
                <a:solidFill>
                  <a:srgbClr val="66D9EF"/>
                </a:solidFill>
                <a:latin typeface="Menlo Regular"/>
              </a:rPr>
              <a:t>null</a:t>
            </a:r>
            <a:r>
              <a:rPr lang="en-US" sz="1200" dirty="0">
                <a:solidFill>
                  <a:srgbClr val="F8F8F2"/>
                </a:solidFill>
                <a:latin typeface="Menlo Regular"/>
              </a:rPr>
              <a:t>, </a:t>
            </a:r>
            <a:r>
              <a:rPr lang="en-US" sz="1200" dirty="0">
                <a:solidFill>
                  <a:srgbClr val="E6DB74"/>
                </a:solidFill>
                <a:latin typeface="Menlo Regular"/>
              </a:rPr>
              <a:t>'done'</a:t>
            </a:r>
            <a:r>
              <a:rPr lang="en-US" sz="1200" dirty="0">
                <a:solidFill>
                  <a:srgbClr val="F8F8F2"/>
                </a:solidFill>
                <a:latin typeface="Menlo Regular"/>
              </a:rPr>
              <a:t>);</a:t>
            </a:r>
          </a:p>
          <a:p>
            <a:pPr algn="l"/>
            <a:r>
              <a:rPr lang="en-US" sz="1200" dirty="0">
                <a:solidFill>
                  <a:srgbClr val="F8F8F2"/>
                </a:solidFill>
                <a:latin typeface="Menlo Regular"/>
              </a:rPr>
              <a:t>    }</a:t>
            </a:r>
          </a:p>
          <a:p>
            <a:pPr algn="l"/>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 (</a:t>
            </a:r>
            <a:r>
              <a:rPr lang="en-US" sz="1200" dirty="0">
                <a:solidFill>
                  <a:srgbClr val="A6E22E"/>
                </a:solidFill>
                <a:latin typeface="Menlo Regular"/>
              </a:rPr>
              <a:t>err</a:t>
            </a:r>
            <a:r>
              <a:rPr lang="en-US" sz="1200" dirty="0">
                <a:solidFill>
                  <a:srgbClr val="F8F8F2"/>
                </a:solidFill>
                <a:latin typeface="Menlo Regular"/>
              </a:rPr>
              <a:t>, </a:t>
            </a:r>
            <a:r>
              <a:rPr lang="en-US" sz="1200" dirty="0">
                <a:solidFill>
                  <a:srgbClr val="A6E22E"/>
                </a:solidFill>
                <a:latin typeface="Menlo Regular"/>
              </a:rPr>
              <a:t>result</a:t>
            </a:r>
            <a:r>
              <a:rPr lang="en-US" sz="1200" dirty="0">
                <a:solidFill>
                  <a:srgbClr val="F8F8F2"/>
                </a:solidFill>
                <a:latin typeface="Menlo Regular"/>
              </a:rPr>
              <a:t>) {</a:t>
            </a:r>
          </a:p>
          <a:p>
            <a:pPr algn="l"/>
            <a:r>
              <a:rPr lang="en-US" sz="1200" dirty="0">
                <a:solidFill>
                  <a:srgbClr val="F8F8F2"/>
                </a:solidFill>
                <a:latin typeface="Menlo Regular"/>
              </a:rPr>
              <a:t>   </a:t>
            </a:r>
            <a:r>
              <a:rPr lang="en-US" sz="1200" dirty="0">
                <a:solidFill>
                  <a:srgbClr val="75715E"/>
                </a:solidFill>
                <a:latin typeface="Menlo Regular"/>
              </a:rPr>
              <a:t>// result now equals 'done'    </a:t>
            </a:r>
          </a:p>
          <a:p>
            <a:pPr algn="l"/>
            <a:r>
              <a:rPr lang="en-US" sz="1200" dirty="0">
                <a:solidFill>
                  <a:srgbClr val="F8F8F2"/>
                </a:solidFill>
                <a:latin typeface="Menlo Regular"/>
              </a:rPr>
              <a:t>});</a:t>
            </a:r>
          </a:p>
        </p:txBody>
      </p:sp>
    </p:spTree>
    <p:extLst>
      <p:ext uri="{BB962C8B-B14F-4D97-AF65-F5344CB8AC3E}">
        <p14:creationId xmlns:p14="http://schemas.microsoft.com/office/powerpoint/2010/main" val="32445451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2999"/>
            <a:ext cx="8675688" cy="4772604"/>
          </a:xfrm>
          <a:prstGeom prst="rect">
            <a:avLst/>
          </a:prstGeom>
          <a:noFill/>
          <a:ln>
            <a:noFill/>
          </a:ln>
        </p:spPr>
        <p:txBody>
          <a:bodyPr lIns="0" tIns="45700" rIns="91425" bIns="45700" anchor="t" anchorCtr="0">
            <a:noAutofit/>
          </a:bodyPr>
          <a:lstStyle/>
          <a:p>
            <a:pPr>
              <a:lnSpc>
                <a:spcPct val="120000"/>
              </a:lnSpc>
              <a:buClr>
                <a:srgbClr val="FF4300"/>
              </a:buClr>
              <a:buSzPct val="60000"/>
            </a:pPr>
            <a:r>
              <a:rPr lang="en-US" sz="2000" b="1" dirty="0" smtClean="0">
                <a:solidFill>
                  <a:srgbClr val="6D6E71"/>
                </a:solidFill>
              </a:rPr>
              <a:t>Improve the API response by:</a:t>
            </a:r>
          </a:p>
          <a:p>
            <a:pPr lvl="1">
              <a:lnSpc>
                <a:spcPct val="120000"/>
              </a:lnSpc>
              <a:buClr>
                <a:srgbClr val="FF4300"/>
              </a:buClr>
              <a:buSzPct val="60000"/>
            </a:pPr>
            <a:r>
              <a:rPr lang="en-US" sz="1800" dirty="0" smtClean="0">
                <a:solidFill>
                  <a:srgbClr val="6D6E71"/>
                </a:solidFill>
              </a:rPr>
              <a:t>Parsing </a:t>
            </a:r>
            <a:r>
              <a:rPr lang="en-US" sz="1800" dirty="0">
                <a:solidFill>
                  <a:srgbClr val="6D6E71"/>
                </a:solidFill>
              </a:rPr>
              <a:t>JSON into a JavaScript object</a:t>
            </a:r>
          </a:p>
          <a:p>
            <a:pPr lvl="1">
              <a:lnSpc>
                <a:spcPct val="120000"/>
              </a:lnSpc>
              <a:buClr>
                <a:srgbClr val="FF4300"/>
              </a:buClr>
              <a:buSzPct val="60000"/>
            </a:pPr>
            <a:r>
              <a:rPr lang="en-US" sz="1800" dirty="0">
                <a:solidFill>
                  <a:srgbClr val="6D6E71"/>
                </a:solidFill>
              </a:rPr>
              <a:t>Manipulating (mashing-up) arrays and dictionaries/</a:t>
            </a:r>
            <a:r>
              <a:rPr lang="en-US" sz="1800" dirty="0" err="1">
                <a:solidFill>
                  <a:srgbClr val="6D6E71"/>
                </a:solidFill>
              </a:rPr>
              <a:t>key:value</a:t>
            </a:r>
            <a:r>
              <a:rPr lang="en-US" sz="1800" dirty="0">
                <a:solidFill>
                  <a:srgbClr val="6D6E71"/>
                </a:solidFill>
              </a:rPr>
              <a:t> maps</a:t>
            </a:r>
          </a:p>
          <a:p>
            <a:pPr lvl="1">
              <a:lnSpc>
                <a:spcPct val="120000"/>
              </a:lnSpc>
              <a:buClr>
                <a:srgbClr val="FF4300"/>
              </a:buClr>
              <a:buSzPct val="60000"/>
            </a:pPr>
            <a:r>
              <a:rPr lang="en-US" sz="1800" dirty="0" err="1">
                <a:solidFill>
                  <a:srgbClr val="6D6E71"/>
                </a:solidFill>
              </a:rPr>
              <a:t>Stringifying</a:t>
            </a:r>
            <a:r>
              <a:rPr lang="en-US" sz="1800" dirty="0">
                <a:solidFill>
                  <a:srgbClr val="6D6E71"/>
                </a:solidFill>
              </a:rPr>
              <a:t> and writing the output ( </a:t>
            </a:r>
            <a:r>
              <a:rPr lang="en-US" sz="1600" dirty="0" err="1" smtClean="0">
                <a:solidFill>
                  <a:srgbClr val="6D6E71"/>
                </a:solidFill>
                <a:latin typeface="Menlo Bold"/>
                <a:cs typeface="Menlo Bold"/>
              </a:rPr>
              <a:t>res.json</a:t>
            </a:r>
            <a:r>
              <a:rPr lang="en-US" sz="1600" dirty="0" smtClean="0">
                <a:solidFill>
                  <a:srgbClr val="6D6E71"/>
                </a:solidFill>
              </a:rPr>
              <a:t>  or  </a:t>
            </a:r>
            <a:r>
              <a:rPr lang="en-US" sz="1600" dirty="0" err="1" smtClean="0">
                <a:solidFill>
                  <a:srgbClr val="6D6E71"/>
                </a:solidFill>
                <a:latin typeface="Menlo Bold"/>
                <a:cs typeface="Menlo Bold"/>
              </a:rPr>
              <a:t>JSON.stringify</a:t>
            </a:r>
            <a:r>
              <a:rPr lang="en-US" sz="1600" dirty="0" smtClean="0">
                <a:solidFill>
                  <a:srgbClr val="6D6E71"/>
                </a:solidFill>
                <a:latin typeface="Menlo Bold"/>
                <a:cs typeface="Menlo Bold"/>
              </a:rPr>
              <a:t>(</a:t>
            </a:r>
            <a:r>
              <a:rPr lang="en-US" sz="1600" dirty="0">
                <a:solidFill>
                  <a:srgbClr val="6D6E71"/>
                </a:solidFill>
                <a:latin typeface="Menlo Bold"/>
                <a:cs typeface="Menlo Bold"/>
              </a:rPr>
              <a:t>)</a:t>
            </a:r>
            <a:r>
              <a:rPr lang="en-US" sz="1800" dirty="0">
                <a:solidFill>
                  <a:srgbClr val="6D6E71"/>
                </a:solidFill>
                <a:latin typeface="Menlo Bold"/>
                <a:cs typeface="Menlo Bold"/>
              </a:rPr>
              <a:t> </a:t>
            </a:r>
            <a:r>
              <a:rPr lang="en-US" sz="1800" dirty="0">
                <a:solidFill>
                  <a:srgbClr val="6D6E71"/>
                </a:solidFill>
              </a:rPr>
              <a:t>)</a:t>
            </a:r>
          </a:p>
          <a:p>
            <a:pPr lvl="1">
              <a:lnSpc>
                <a:spcPct val="120000"/>
              </a:lnSpc>
              <a:buClr>
                <a:srgbClr val="FF4300"/>
              </a:buClr>
              <a:buSzPct val="60000"/>
            </a:pPr>
            <a:r>
              <a:rPr lang="en-US" sz="1800" dirty="0" smtClean="0">
                <a:solidFill>
                  <a:srgbClr val="6D6E71"/>
                </a:solidFill>
              </a:rPr>
              <a:t>Setting the proper HTTP </a:t>
            </a:r>
            <a:r>
              <a:rPr lang="en-US" sz="1800" dirty="0">
                <a:solidFill>
                  <a:srgbClr val="6D6E71"/>
                </a:solidFill>
              </a:rPr>
              <a:t>status codes</a:t>
            </a:r>
          </a:p>
          <a:p>
            <a:pPr lvl="2">
              <a:lnSpc>
                <a:spcPct val="120000"/>
              </a:lnSpc>
              <a:buClr>
                <a:srgbClr val="FF4300"/>
              </a:buClr>
              <a:buSzPct val="60000"/>
            </a:pPr>
            <a:r>
              <a:rPr lang="en-US" sz="1800" dirty="0">
                <a:solidFill>
                  <a:srgbClr val="6D6E71"/>
                </a:solidFill>
              </a:rPr>
              <a:t>200 OK, 401 Unauthorized, 404 Not Found, etc.</a:t>
            </a:r>
            <a:endParaRPr lang="en-US" sz="1800" dirty="0"/>
          </a:p>
          <a:p>
            <a:pPr>
              <a:lnSpc>
                <a:spcPct val="120000"/>
              </a:lnSpc>
              <a:buSzPct val="60000"/>
            </a:pPr>
            <a:endParaRPr lang="en-US" sz="2200" dirty="0" smtClean="0"/>
          </a:p>
          <a:p>
            <a:pPr>
              <a:lnSpc>
                <a:spcPct val="120000"/>
              </a:lnSpc>
              <a:buSzPct val="60000"/>
            </a:pPr>
            <a:r>
              <a:rPr lang="en-US" sz="2000" b="1" dirty="0" smtClean="0"/>
              <a:t>Mashing </a:t>
            </a:r>
            <a:r>
              <a:rPr lang="en-US" sz="2000" b="1" dirty="0"/>
              <a:t>up multiple API </a:t>
            </a:r>
            <a:r>
              <a:rPr lang="en-US" sz="2000" b="1" dirty="0" smtClean="0"/>
              <a:t>calls with </a:t>
            </a:r>
            <a:r>
              <a:rPr lang="en-US" sz="2000" b="1" i="1" dirty="0" err="1" smtClean="0"/>
              <a:t>async</a:t>
            </a:r>
            <a:r>
              <a:rPr lang="en-US" sz="2000" b="1" dirty="0" smtClean="0"/>
              <a:t> module </a:t>
            </a:r>
            <a:endParaRPr lang="en-US" sz="2000" dirty="0" smtClean="0">
              <a:solidFill>
                <a:srgbClr val="A7A9AC"/>
              </a:solidFill>
            </a:endParaRPr>
          </a:p>
          <a:p>
            <a:pPr lvl="1">
              <a:lnSpc>
                <a:spcPct val="120000"/>
              </a:lnSpc>
              <a:buSzPct val="60000"/>
            </a:pPr>
            <a:r>
              <a:rPr lang="en-US" sz="1800" dirty="0" smtClean="0"/>
              <a:t>Require  </a:t>
            </a:r>
            <a:r>
              <a:rPr lang="en-US" sz="1600" dirty="0" err="1" smtClean="0">
                <a:latin typeface="Menlo Bold"/>
                <a:cs typeface="Menlo Bold"/>
              </a:rPr>
              <a:t>async</a:t>
            </a:r>
            <a:r>
              <a:rPr lang="en-US" sz="1800" dirty="0" smtClean="0"/>
              <a:t>   in your Express app</a:t>
            </a:r>
          </a:p>
          <a:p>
            <a:pPr lvl="1">
              <a:lnSpc>
                <a:spcPct val="120000"/>
              </a:lnSpc>
              <a:buSzPct val="60000"/>
            </a:pPr>
            <a:r>
              <a:rPr lang="en-US" sz="1800" dirty="0" smtClean="0"/>
              <a:t>Create a parallel </a:t>
            </a:r>
            <a:r>
              <a:rPr lang="en-US" sz="1800" dirty="0"/>
              <a:t>request with </a:t>
            </a:r>
            <a:r>
              <a:rPr lang="en-US" sz="1800" dirty="0" smtClean="0"/>
              <a:t>named callbacks</a:t>
            </a:r>
            <a:endParaRPr lang="en-US" sz="1800" dirty="0"/>
          </a:p>
          <a:p>
            <a:pPr lvl="1">
              <a:lnSpc>
                <a:spcPct val="120000"/>
              </a:lnSpc>
              <a:buSzPct val="60000"/>
            </a:pPr>
            <a:r>
              <a:rPr lang="en-US" sz="1800" dirty="0"/>
              <a:t>M</a:t>
            </a:r>
            <a:r>
              <a:rPr lang="en-US" sz="1800" dirty="0" smtClean="0"/>
              <a:t>ash up products, ratings, and reviews</a:t>
            </a:r>
          </a:p>
          <a:p>
            <a:pPr lvl="2">
              <a:buSzPct val="60000"/>
            </a:pPr>
            <a:endParaRPr lang="en-US"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Data Manipulation and </a:t>
            </a:r>
            <a:r>
              <a:rPr lang="en-US" dirty="0" err="1" smtClean="0"/>
              <a:t>Mashups</a:t>
            </a:r>
            <a:r>
              <a:rPr lang="en-US" dirty="0" smtClean="0"/>
              <a:t> with </a:t>
            </a:r>
            <a:r>
              <a:rPr lang="en-US" dirty="0" err="1" smtClean="0"/>
              <a:t>Node.js</a:t>
            </a:r>
            <a:endParaRPr lang="en-US" dirty="0"/>
          </a:p>
        </p:txBody>
      </p:sp>
      <p:sp>
        <p:nvSpPr>
          <p:cNvPr id="6" name="Rounded Rectangle 5"/>
          <p:cNvSpPr/>
          <p:nvPr/>
        </p:nvSpPr>
        <p:spPr>
          <a:xfrm>
            <a:off x="1823392" y="4496758"/>
            <a:ext cx="760068"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ounded Rectangle 7"/>
          <p:cNvSpPr/>
          <p:nvPr/>
        </p:nvSpPr>
        <p:spPr>
          <a:xfrm>
            <a:off x="4525610" y="2426560"/>
            <a:ext cx="1059735"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ounded Rectangle 8"/>
          <p:cNvSpPr/>
          <p:nvPr/>
        </p:nvSpPr>
        <p:spPr>
          <a:xfrm>
            <a:off x="5897577" y="2433850"/>
            <a:ext cx="2071321"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375427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1803628"/>
          </a:xfrm>
          <a:prstGeom prst="rect">
            <a:avLst/>
          </a:prstGeom>
          <a:noFill/>
          <a:ln>
            <a:noFill/>
          </a:ln>
        </p:spPr>
        <p:txBody>
          <a:bodyPr lIns="0" tIns="45700" rIns="91425" bIns="45700" anchor="t" anchorCtr="0">
            <a:noAutofit/>
          </a:bodyPr>
          <a:lstStyle/>
          <a:p>
            <a:pPr marL="455613" lvl="1" indent="-342900">
              <a:lnSpc>
                <a:spcPct val="110000"/>
              </a:lnSpc>
              <a:buSzPct val="60000"/>
              <a:buFont typeface="Arial"/>
              <a:buChar char="•"/>
              <a:tabLst>
                <a:tab pos="801688" algn="l"/>
              </a:tabLst>
            </a:pPr>
            <a:r>
              <a:rPr lang="en-US" sz="2000" dirty="0" smtClean="0"/>
              <a:t>Models</a:t>
            </a:r>
            <a:r>
              <a:rPr lang="en-US" sz="2000" dirty="0"/>
              <a:t>, (views?), and controllers</a:t>
            </a:r>
          </a:p>
          <a:p>
            <a:pPr marL="455613" lvl="1" indent="-342900">
              <a:lnSpc>
                <a:spcPct val="110000"/>
              </a:lnSpc>
              <a:buSzPct val="60000"/>
              <a:buFont typeface="Arial"/>
              <a:buChar char="•"/>
              <a:tabLst>
                <a:tab pos="801688" algn="l"/>
              </a:tabLst>
            </a:pPr>
            <a:r>
              <a:rPr lang="en-US" sz="2000" dirty="0"/>
              <a:t>Route Performance impact to module separation (only at run-time!)</a:t>
            </a:r>
          </a:p>
          <a:p>
            <a:pPr marL="455613" lvl="1" indent="-342900">
              <a:lnSpc>
                <a:spcPct val="110000"/>
              </a:lnSpc>
              <a:buSzPct val="60000"/>
              <a:buFont typeface="Arial"/>
              <a:buChar char="•"/>
              <a:tabLst>
                <a:tab pos="801688" algn="l"/>
              </a:tabLst>
            </a:pPr>
            <a:r>
              <a:rPr lang="en-US" sz="2000" dirty="0" smtClean="0"/>
              <a:t>Node’s   </a:t>
            </a:r>
            <a:r>
              <a:rPr lang="en-US" sz="1600" dirty="0">
                <a:latin typeface="Menlo Bold"/>
                <a:cs typeface="Menlo Bold"/>
              </a:rPr>
              <a:t>require</a:t>
            </a:r>
            <a:r>
              <a:rPr lang="en-US" sz="2000" dirty="0"/>
              <a:t> </a:t>
            </a:r>
            <a:r>
              <a:rPr lang="en-US" sz="2000" dirty="0" smtClean="0"/>
              <a:t>  module for separation of reusable functions</a:t>
            </a:r>
            <a:endParaRPr lang="en-US" sz="2000" dirty="0"/>
          </a:p>
          <a:p>
            <a:pPr marL="455613" lvl="1" indent="-342900">
              <a:lnSpc>
                <a:spcPct val="110000"/>
              </a:lnSpc>
              <a:buSzPct val="60000"/>
              <a:buFont typeface="Arial"/>
              <a:buChar char="•"/>
              <a:tabLst>
                <a:tab pos="801688" algn="l"/>
              </a:tabLst>
            </a:pPr>
            <a:r>
              <a:rPr lang="en-US" sz="2000" dirty="0"/>
              <a:t>Creating and including modules with </a:t>
            </a:r>
            <a:r>
              <a:rPr lang="en-US" sz="2000" dirty="0" smtClean="0"/>
              <a:t> </a:t>
            </a:r>
            <a:r>
              <a:rPr lang="en-US" sz="1600" dirty="0" smtClean="0"/>
              <a:t> </a:t>
            </a:r>
            <a:r>
              <a:rPr lang="en-US" sz="1600" dirty="0" err="1" smtClean="0">
                <a:latin typeface="Menlo Bold"/>
                <a:cs typeface="Menlo Bold"/>
              </a:rPr>
              <a:t>module.exports</a:t>
            </a:r>
            <a:endParaRPr lang="en-US" sz="1600" dirty="0">
              <a:latin typeface="Menlo Bold"/>
              <a:cs typeface="Menlo Bold"/>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err="1" smtClean="0"/>
              <a:t>Node.js</a:t>
            </a:r>
            <a:r>
              <a:rPr lang="en-US" dirty="0" smtClean="0"/>
              <a:t> Application Architecture</a:t>
            </a:r>
            <a:endParaRPr lang="en-US" dirty="0"/>
          </a:p>
        </p:txBody>
      </p:sp>
      <p:sp>
        <p:nvSpPr>
          <p:cNvPr id="5" name="Rectangle 4"/>
          <p:cNvSpPr/>
          <p:nvPr/>
        </p:nvSpPr>
        <p:spPr>
          <a:xfrm>
            <a:off x="1382654" y="3606645"/>
            <a:ext cx="6324600" cy="1200329"/>
          </a:xfrm>
          <a:prstGeom prst="rect">
            <a:avLst/>
          </a:prstGeom>
          <a:solidFill>
            <a:srgbClr val="252525"/>
          </a:solidFill>
        </p:spPr>
        <p:txBody>
          <a:bodyPr wrap="square">
            <a:spAutoFit/>
          </a:bodyPr>
          <a:lstStyle/>
          <a:p>
            <a:pPr algn="l"/>
            <a:r>
              <a:rPr lang="is-IS" sz="1200" dirty="0" smtClean="0">
                <a:solidFill>
                  <a:srgbClr val="66D9EF"/>
                </a:solidFill>
                <a:latin typeface="Menlo Regular"/>
              </a:rPr>
              <a:t>var</a:t>
            </a:r>
            <a:r>
              <a:rPr lang="is-IS" sz="1200" dirty="0" smtClean="0">
                <a:solidFill>
                  <a:srgbClr val="F8F8F2"/>
                </a:solidFill>
                <a:latin typeface="Menlo Regular"/>
              </a:rPr>
              <a:t> </a:t>
            </a:r>
            <a:r>
              <a:rPr lang="is-IS" sz="1200" dirty="0">
                <a:solidFill>
                  <a:srgbClr val="A6E22E"/>
                </a:solidFill>
                <a:latin typeface="Menlo Regular"/>
              </a:rPr>
              <a:t>x</a:t>
            </a:r>
            <a:r>
              <a:rPr lang="is-IS" sz="1200" dirty="0">
                <a:solidFill>
                  <a:srgbClr val="F8F8F2"/>
                </a:solidFill>
                <a:latin typeface="Menlo Regular"/>
              </a:rPr>
              <a:t> </a:t>
            </a:r>
            <a:r>
              <a:rPr lang="is-IS" sz="1200" dirty="0">
                <a:solidFill>
                  <a:srgbClr val="F92672"/>
                </a:solidFill>
                <a:latin typeface="Menlo Regular"/>
              </a:rPr>
              <a:t>=</a:t>
            </a:r>
            <a:r>
              <a:rPr lang="is-IS" sz="1200" dirty="0">
                <a:solidFill>
                  <a:srgbClr val="F8F8F2"/>
                </a:solidFill>
                <a:latin typeface="Menlo Regular"/>
              </a:rPr>
              <a:t> </a:t>
            </a:r>
            <a:r>
              <a:rPr lang="is-IS" sz="1200" dirty="0">
                <a:solidFill>
                  <a:srgbClr val="AE81FF"/>
                </a:solidFill>
                <a:latin typeface="Menlo Regular"/>
              </a:rPr>
              <a:t>5</a:t>
            </a:r>
            <a:r>
              <a:rPr lang="is-IS" sz="1200" dirty="0">
                <a:solidFill>
                  <a:srgbClr val="F8F8F2"/>
                </a:solidFill>
                <a:latin typeface="Menlo Regular"/>
              </a:rPr>
              <a:t>;</a:t>
            </a:r>
          </a:p>
          <a:p>
            <a:pPr algn="l"/>
            <a:r>
              <a:rPr lang="en-US" sz="1200" dirty="0" err="1">
                <a:solidFill>
                  <a:srgbClr val="66D9EF"/>
                </a:solidFill>
                <a:latin typeface="Menlo Regular"/>
              </a:rPr>
              <a:t>var</a:t>
            </a:r>
            <a:r>
              <a:rPr lang="en-US" sz="1200" dirty="0">
                <a:solidFill>
                  <a:srgbClr val="F8F8F2"/>
                </a:solidFill>
                <a:latin typeface="Menlo Regular"/>
              </a:rPr>
              <a:t> </a:t>
            </a:r>
            <a:r>
              <a:rPr lang="en-US" sz="1200" dirty="0" err="1">
                <a:solidFill>
                  <a:srgbClr val="A6E22E"/>
                </a:solidFill>
                <a:latin typeface="Menlo Regular"/>
              </a:rPr>
              <a:t>addX</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a:solidFill>
                  <a:srgbClr val="A6E22E"/>
                </a:solidFill>
                <a:latin typeface="Menlo Regular"/>
              </a:rPr>
              <a:t>value</a:t>
            </a:r>
            <a:r>
              <a:rPr lang="en-US" sz="1200" dirty="0">
                <a:solidFill>
                  <a:srgbClr val="F8F8F2"/>
                </a:solidFill>
                <a:latin typeface="Menlo Regular"/>
              </a:rPr>
              <a:t>) {</a:t>
            </a:r>
          </a:p>
          <a:p>
            <a:pPr algn="l"/>
            <a:r>
              <a:rPr lang="en-US" sz="1200" dirty="0">
                <a:solidFill>
                  <a:srgbClr val="F8F8F2"/>
                </a:solidFill>
                <a:latin typeface="Menlo Regular"/>
              </a:rPr>
              <a:t>    </a:t>
            </a:r>
            <a:r>
              <a:rPr lang="en-US" sz="1200" dirty="0">
                <a:solidFill>
                  <a:srgbClr val="66D9EF"/>
                </a:solidFill>
                <a:latin typeface="Menlo Regular"/>
              </a:rPr>
              <a:t>return</a:t>
            </a:r>
            <a:r>
              <a:rPr lang="en-US" sz="1200" dirty="0">
                <a:solidFill>
                  <a:srgbClr val="F8F8F2"/>
                </a:solidFill>
                <a:latin typeface="Menlo Regular"/>
              </a:rPr>
              <a:t> </a:t>
            </a:r>
            <a:r>
              <a:rPr lang="en-US" sz="1200" dirty="0">
                <a:solidFill>
                  <a:srgbClr val="A6E22E"/>
                </a:solidFill>
                <a:latin typeface="Menlo Regular"/>
              </a:rPr>
              <a:t>value</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A6E22E"/>
                </a:solidFill>
                <a:latin typeface="Menlo Regular"/>
              </a:rPr>
              <a:t>x</a:t>
            </a:r>
            <a:r>
              <a:rPr lang="en-US" sz="1200" dirty="0">
                <a:solidFill>
                  <a:srgbClr val="F8F8F2"/>
                </a:solidFill>
                <a:latin typeface="Menlo Regular"/>
              </a:rPr>
              <a:t>;</a:t>
            </a:r>
          </a:p>
          <a:p>
            <a:pPr algn="l"/>
            <a:r>
              <a:rPr lang="en-US" sz="1200" dirty="0">
                <a:solidFill>
                  <a:srgbClr val="F8F8F2"/>
                </a:solidFill>
                <a:latin typeface="Menlo Regular"/>
              </a:rPr>
              <a:t>};</a:t>
            </a:r>
          </a:p>
          <a:p>
            <a:pPr algn="l"/>
            <a:r>
              <a:rPr lang="en-US" sz="1200" dirty="0" err="1">
                <a:solidFill>
                  <a:srgbClr val="A6E22E"/>
                </a:solidFill>
                <a:latin typeface="Menlo Regular"/>
              </a:rPr>
              <a:t>module</a:t>
            </a:r>
            <a:r>
              <a:rPr lang="en-US" sz="1200" dirty="0" err="1">
                <a:solidFill>
                  <a:srgbClr val="F8F8F2"/>
                </a:solidFill>
                <a:latin typeface="Menlo Regular"/>
              </a:rPr>
              <a:t>.</a:t>
            </a:r>
            <a:r>
              <a:rPr lang="en-US" sz="1200" dirty="0" err="1">
                <a:solidFill>
                  <a:srgbClr val="A6E22E"/>
                </a:solidFill>
                <a:latin typeface="Menlo Regular"/>
              </a:rPr>
              <a:t>exports</a:t>
            </a:r>
            <a:r>
              <a:rPr lang="en-US" sz="1200" dirty="0" err="1">
                <a:solidFill>
                  <a:srgbClr val="F8F8F2"/>
                </a:solidFill>
                <a:latin typeface="Menlo Regular"/>
              </a:rPr>
              <a:t>.</a:t>
            </a:r>
            <a:r>
              <a:rPr lang="en-US" sz="1200" dirty="0" err="1">
                <a:solidFill>
                  <a:srgbClr val="A6E22E"/>
                </a:solidFill>
                <a:latin typeface="Menlo Regular"/>
              </a:rPr>
              <a:t>x</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A6E22E"/>
                </a:solidFill>
                <a:latin typeface="Menlo Regular"/>
              </a:rPr>
              <a:t>x</a:t>
            </a:r>
            <a:r>
              <a:rPr lang="en-US" sz="1200" dirty="0">
                <a:solidFill>
                  <a:srgbClr val="F8F8F2"/>
                </a:solidFill>
                <a:latin typeface="Menlo Regular"/>
              </a:rPr>
              <a:t>;</a:t>
            </a:r>
          </a:p>
          <a:p>
            <a:pPr algn="l"/>
            <a:r>
              <a:rPr lang="en-US" sz="1200" dirty="0" err="1">
                <a:solidFill>
                  <a:srgbClr val="A6E22E"/>
                </a:solidFill>
                <a:latin typeface="Menlo Regular"/>
              </a:rPr>
              <a:t>module</a:t>
            </a:r>
            <a:r>
              <a:rPr lang="en-US" sz="1200" dirty="0" err="1">
                <a:solidFill>
                  <a:srgbClr val="F8F8F2"/>
                </a:solidFill>
                <a:latin typeface="Menlo Regular"/>
              </a:rPr>
              <a:t>.</a:t>
            </a:r>
            <a:r>
              <a:rPr lang="en-US" sz="1200" dirty="0" err="1">
                <a:solidFill>
                  <a:srgbClr val="A6E22E"/>
                </a:solidFill>
                <a:latin typeface="Menlo Regular"/>
              </a:rPr>
              <a:t>exports</a:t>
            </a:r>
            <a:r>
              <a:rPr lang="en-US" sz="1200" dirty="0" err="1">
                <a:solidFill>
                  <a:srgbClr val="F8F8F2"/>
                </a:solidFill>
                <a:latin typeface="Menlo Regular"/>
              </a:rPr>
              <a:t>.</a:t>
            </a:r>
            <a:r>
              <a:rPr lang="en-US" sz="1200" dirty="0" err="1">
                <a:solidFill>
                  <a:srgbClr val="A6E22E"/>
                </a:solidFill>
                <a:latin typeface="Menlo Regular"/>
              </a:rPr>
              <a:t>addX</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err="1">
                <a:solidFill>
                  <a:srgbClr val="A6E22E"/>
                </a:solidFill>
                <a:latin typeface="Menlo Regular"/>
              </a:rPr>
              <a:t>addX</a:t>
            </a:r>
            <a:r>
              <a:rPr lang="en-US" sz="1200" dirty="0" smtClean="0">
                <a:solidFill>
                  <a:srgbClr val="F8F8F2"/>
                </a:solidFill>
                <a:latin typeface="Menlo Regular"/>
              </a:rPr>
              <a:t>;</a:t>
            </a:r>
            <a:endParaRPr lang="en-US" sz="1200" dirty="0">
              <a:solidFill>
                <a:srgbClr val="F8F8F2"/>
              </a:solidFill>
              <a:latin typeface="Menlo Regular"/>
            </a:endParaRPr>
          </a:p>
        </p:txBody>
      </p:sp>
      <p:sp>
        <p:nvSpPr>
          <p:cNvPr id="6" name="Rounded Rectangle 5"/>
          <p:cNvSpPr/>
          <p:nvPr/>
        </p:nvSpPr>
        <p:spPr>
          <a:xfrm>
            <a:off x="1639840" y="2027042"/>
            <a:ext cx="1002895"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ounded Rectangle 6"/>
          <p:cNvSpPr/>
          <p:nvPr/>
        </p:nvSpPr>
        <p:spPr>
          <a:xfrm>
            <a:off x="4912482" y="2423013"/>
            <a:ext cx="1807188"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p:cNvSpPr/>
          <p:nvPr/>
        </p:nvSpPr>
        <p:spPr>
          <a:xfrm>
            <a:off x="1382654" y="5791933"/>
            <a:ext cx="6324600" cy="461665"/>
          </a:xfrm>
          <a:prstGeom prst="rect">
            <a:avLst/>
          </a:prstGeom>
          <a:solidFill>
            <a:srgbClr val="252525"/>
          </a:solidFill>
        </p:spPr>
        <p:txBody>
          <a:bodyPr wrap="square">
            <a:spAutoFit/>
          </a:bodyPr>
          <a:lstStyle/>
          <a:p>
            <a:pPr algn="l"/>
            <a:r>
              <a:rPr lang="en-US" sz="1200" dirty="0" err="1" smtClean="0">
                <a:solidFill>
                  <a:srgbClr val="66D9EF"/>
                </a:solidFill>
                <a:latin typeface="Menlo Regular"/>
              </a:rPr>
              <a:t>var</a:t>
            </a:r>
            <a:r>
              <a:rPr lang="en-US" sz="1200" dirty="0" smtClean="0">
                <a:solidFill>
                  <a:srgbClr val="F8F8F2"/>
                </a:solidFill>
                <a:latin typeface="Menlo Regular"/>
              </a:rPr>
              <a:t> </a:t>
            </a:r>
            <a:r>
              <a:rPr lang="en-US" sz="1200" dirty="0" err="1">
                <a:solidFill>
                  <a:srgbClr val="A6E22E"/>
                </a:solidFill>
                <a:latin typeface="Menlo Regular"/>
              </a:rPr>
              <a:t>misc</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A6E22E"/>
                </a:solidFill>
                <a:latin typeface="Menlo Regular"/>
              </a:rPr>
              <a:t>require</a:t>
            </a:r>
            <a:r>
              <a:rPr lang="en-US" sz="1200" dirty="0" smtClean="0">
                <a:solidFill>
                  <a:srgbClr val="F8F8F2"/>
                </a:solidFill>
                <a:latin typeface="Menlo Regular"/>
              </a:rPr>
              <a:t>(</a:t>
            </a:r>
            <a:r>
              <a:rPr lang="en-US" sz="1200" dirty="0" smtClean="0">
                <a:solidFill>
                  <a:srgbClr val="E6DB74"/>
                </a:solidFill>
                <a:latin typeface="Menlo Regular"/>
              </a:rPr>
              <a:t>'./</a:t>
            </a:r>
            <a:r>
              <a:rPr lang="en-US" sz="1200" dirty="0" err="1" smtClean="0">
                <a:solidFill>
                  <a:srgbClr val="E6DB74"/>
                </a:solidFill>
                <a:latin typeface="Menlo Regular"/>
              </a:rPr>
              <a:t>misc.js</a:t>
            </a:r>
            <a:r>
              <a:rPr lang="en-US" sz="1200" dirty="0" smtClean="0">
                <a:solidFill>
                  <a:srgbClr val="E6DB74"/>
                </a:solidFill>
                <a:latin typeface="Menlo Regular"/>
              </a:rPr>
              <a:t>'</a:t>
            </a:r>
            <a:r>
              <a:rPr lang="en-US" sz="1200" dirty="0">
                <a:solidFill>
                  <a:srgbClr val="F8F8F2"/>
                </a:solidFill>
                <a:latin typeface="Menlo Regular"/>
              </a:rPr>
              <a:t>);</a:t>
            </a:r>
          </a:p>
          <a:p>
            <a:pPr algn="l"/>
            <a:r>
              <a:rPr lang="en-US" sz="1200" dirty="0" err="1">
                <a:solidFill>
                  <a:srgbClr val="A6E22E"/>
                </a:solidFill>
                <a:latin typeface="Menlo Regular"/>
              </a:rPr>
              <a:t>console</a:t>
            </a:r>
            <a:r>
              <a:rPr lang="en-US" sz="1200" dirty="0" err="1">
                <a:solidFill>
                  <a:srgbClr val="F8F8F2"/>
                </a:solidFill>
                <a:latin typeface="Menlo Regular"/>
              </a:rPr>
              <a:t>.</a:t>
            </a:r>
            <a:r>
              <a:rPr lang="en-US" sz="1200" dirty="0" err="1">
                <a:solidFill>
                  <a:srgbClr val="A6E22E"/>
                </a:solidFill>
                <a:latin typeface="Menlo Regular"/>
              </a:rPr>
              <a:t>log</a:t>
            </a:r>
            <a:r>
              <a:rPr lang="en-US" sz="1200" dirty="0">
                <a:solidFill>
                  <a:srgbClr val="F8F8F2"/>
                </a:solidFill>
                <a:latin typeface="Menlo Regular"/>
              </a:rPr>
              <a:t>(</a:t>
            </a:r>
            <a:r>
              <a:rPr lang="en-US" sz="1200" dirty="0">
                <a:solidFill>
                  <a:srgbClr val="E6DB74"/>
                </a:solidFill>
                <a:latin typeface="Menlo Regular"/>
              </a:rPr>
              <a:t>"Adding %d to 10 gives us %d"</a:t>
            </a:r>
            <a:r>
              <a:rPr lang="en-US" sz="1200" dirty="0">
                <a:solidFill>
                  <a:srgbClr val="F8F8F2"/>
                </a:solidFill>
                <a:latin typeface="Menlo Regular"/>
              </a:rPr>
              <a:t>, </a:t>
            </a:r>
            <a:r>
              <a:rPr lang="en-US" sz="1200" dirty="0" err="1">
                <a:solidFill>
                  <a:srgbClr val="A6E22E"/>
                </a:solidFill>
                <a:latin typeface="Menlo Regular"/>
              </a:rPr>
              <a:t>misc</a:t>
            </a:r>
            <a:r>
              <a:rPr lang="en-US" sz="1200" dirty="0" err="1">
                <a:solidFill>
                  <a:srgbClr val="F8F8F2"/>
                </a:solidFill>
                <a:latin typeface="Menlo Regular"/>
              </a:rPr>
              <a:t>.</a:t>
            </a:r>
            <a:r>
              <a:rPr lang="en-US" sz="1200" dirty="0" err="1">
                <a:solidFill>
                  <a:srgbClr val="A6E22E"/>
                </a:solidFill>
                <a:latin typeface="Menlo Regular"/>
              </a:rPr>
              <a:t>x</a:t>
            </a:r>
            <a:r>
              <a:rPr lang="en-US" sz="1200" dirty="0">
                <a:solidFill>
                  <a:srgbClr val="F8F8F2"/>
                </a:solidFill>
                <a:latin typeface="Menlo Regular"/>
              </a:rPr>
              <a:t>, </a:t>
            </a:r>
            <a:r>
              <a:rPr lang="en-US" sz="1200" dirty="0" err="1">
                <a:solidFill>
                  <a:srgbClr val="A6E22E"/>
                </a:solidFill>
                <a:latin typeface="Menlo Regular"/>
              </a:rPr>
              <a:t>misc</a:t>
            </a:r>
            <a:r>
              <a:rPr lang="en-US" sz="1200" dirty="0" err="1">
                <a:solidFill>
                  <a:srgbClr val="F8F8F2"/>
                </a:solidFill>
                <a:latin typeface="Menlo Regular"/>
              </a:rPr>
              <a:t>.</a:t>
            </a:r>
            <a:r>
              <a:rPr lang="en-US" sz="1200" dirty="0" err="1">
                <a:solidFill>
                  <a:srgbClr val="A6E22E"/>
                </a:solidFill>
                <a:latin typeface="Menlo Regular"/>
              </a:rPr>
              <a:t>addX</a:t>
            </a:r>
            <a:r>
              <a:rPr lang="en-US" sz="1200" dirty="0">
                <a:solidFill>
                  <a:srgbClr val="F8F8F2"/>
                </a:solidFill>
                <a:latin typeface="Menlo Regular"/>
              </a:rPr>
              <a:t>(</a:t>
            </a:r>
            <a:r>
              <a:rPr lang="en-US" sz="1200" dirty="0">
                <a:solidFill>
                  <a:srgbClr val="AE81FF"/>
                </a:solidFill>
                <a:latin typeface="Menlo Regular"/>
              </a:rPr>
              <a:t>10</a:t>
            </a:r>
            <a:r>
              <a:rPr lang="en-US" sz="1200" dirty="0">
                <a:solidFill>
                  <a:srgbClr val="F8F8F2"/>
                </a:solidFill>
                <a:latin typeface="Menlo Regular"/>
              </a:rPr>
              <a:t>));</a:t>
            </a:r>
          </a:p>
        </p:txBody>
      </p:sp>
      <p:sp>
        <p:nvSpPr>
          <p:cNvPr id="9" name="Shape 118"/>
          <p:cNvSpPr txBox="1">
            <a:spLocks noGrp="1"/>
          </p:cNvSpPr>
          <p:nvPr>
            <p:ph type="body" idx="4294967295"/>
          </p:nvPr>
        </p:nvSpPr>
        <p:spPr>
          <a:xfrm>
            <a:off x="239712" y="2990512"/>
            <a:ext cx="8675688" cy="449276"/>
          </a:xfrm>
          <a:prstGeom prst="rect">
            <a:avLst/>
          </a:prstGeom>
          <a:noFill/>
          <a:ln>
            <a:noFill/>
          </a:ln>
        </p:spPr>
        <p:txBody>
          <a:bodyPr lIns="0" tIns="45700" rIns="91425" bIns="45700" anchor="t" anchorCtr="0">
            <a:noAutofit/>
          </a:bodyPr>
          <a:lstStyle/>
          <a:p>
            <a:pPr marL="457200" lvl="1" indent="0">
              <a:buSzPct val="60000"/>
              <a:buNone/>
            </a:pPr>
            <a:r>
              <a:rPr lang="en-US" sz="2000" b="1" dirty="0" smtClean="0"/>
              <a:t>Create a new file, </a:t>
            </a:r>
            <a:r>
              <a:rPr lang="en-US" sz="2000" b="1" dirty="0" err="1" smtClean="0"/>
              <a:t>misc.js</a:t>
            </a:r>
            <a:r>
              <a:rPr lang="en-US" sz="2000" b="1" dirty="0" smtClean="0"/>
              <a:t> and add the following:</a:t>
            </a:r>
            <a:endParaRPr lang="en-US" sz="2000" b="1" dirty="0">
              <a:latin typeface="Menlo Bold"/>
              <a:cs typeface="Menlo Bold"/>
            </a:endParaRPr>
          </a:p>
        </p:txBody>
      </p:sp>
      <p:sp>
        <p:nvSpPr>
          <p:cNvPr id="10" name="Shape 118"/>
          <p:cNvSpPr txBox="1">
            <a:spLocks noGrp="1"/>
          </p:cNvSpPr>
          <p:nvPr>
            <p:ph type="body" idx="4294967295"/>
          </p:nvPr>
        </p:nvSpPr>
        <p:spPr>
          <a:xfrm>
            <a:off x="239712" y="5022103"/>
            <a:ext cx="8675688" cy="449276"/>
          </a:xfrm>
          <a:prstGeom prst="rect">
            <a:avLst/>
          </a:prstGeom>
          <a:noFill/>
          <a:ln>
            <a:noFill/>
          </a:ln>
        </p:spPr>
        <p:txBody>
          <a:bodyPr lIns="0" tIns="45700" rIns="91425" bIns="45700" anchor="t" anchorCtr="0">
            <a:noAutofit/>
          </a:bodyPr>
          <a:lstStyle/>
          <a:p>
            <a:pPr marL="457200" lvl="1" indent="0">
              <a:buSzPct val="60000"/>
              <a:buNone/>
            </a:pPr>
            <a:r>
              <a:rPr lang="en-US" sz="2000" b="1" dirty="0" smtClean="0"/>
              <a:t>Include </a:t>
            </a:r>
            <a:r>
              <a:rPr lang="en-US" sz="2000" b="1" dirty="0" err="1" smtClean="0"/>
              <a:t>misc.js</a:t>
            </a:r>
            <a:r>
              <a:rPr lang="en-US" sz="2000" b="1" dirty="0" smtClean="0"/>
              <a:t> in the main </a:t>
            </a:r>
            <a:r>
              <a:rPr lang="en-US" sz="2000" b="1" dirty="0" err="1" smtClean="0"/>
              <a:t>app.js</a:t>
            </a:r>
            <a:r>
              <a:rPr lang="en-US" sz="2000" b="1" dirty="0" smtClean="0"/>
              <a:t> to leverage the exported variables/functions:</a:t>
            </a:r>
            <a:endParaRPr lang="en-US" sz="2000" b="1" dirty="0">
              <a:latin typeface="Menlo Bold"/>
              <a:cs typeface="Menlo Bold"/>
            </a:endParaRPr>
          </a:p>
        </p:txBody>
      </p:sp>
    </p:spTree>
    <p:extLst>
      <p:ext uri="{BB962C8B-B14F-4D97-AF65-F5344CB8AC3E}">
        <p14:creationId xmlns:p14="http://schemas.microsoft.com/office/powerpoint/2010/main" val="25719623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body" idx="4294967295"/>
          </p:nvPr>
        </p:nvSpPr>
        <p:spPr>
          <a:xfrm>
            <a:off x="228600" y="228600"/>
            <a:ext cx="6926263" cy="1454149"/>
          </a:xfrm>
          <a:prstGeom prst="rect">
            <a:avLst/>
          </a:prstGeom>
          <a:noFill/>
          <a:ln>
            <a:noFill/>
          </a:ln>
        </p:spPr>
        <p:txBody>
          <a:bodyPr lIns="91425" tIns="45700" rIns="91425" bIns="45700" anchor="t" anchorCtr="0">
            <a:noAutofit/>
          </a:bodyPr>
          <a:lstStyle/>
          <a:p>
            <a:pPr marL="0" indent="0">
              <a:buNone/>
            </a:pPr>
            <a:r>
              <a:rPr lang="en-US" dirty="0" smtClean="0">
                <a:solidFill>
                  <a:schemeClr val="tx2"/>
                </a:solidFill>
              </a:rPr>
              <a:t>Deploying and maintaining a Node.js application in Apigee Edge</a:t>
            </a:r>
            <a:endParaRPr lang="en-US" dirty="0">
              <a:solidFill>
                <a:schemeClr val="tx2"/>
              </a:solidFill>
            </a:endParaRPr>
          </a:p>
        </p:txBody>
      </p:sp>
    </p:spTree>
    <p:extLst>
      <p:ext uri="{BB962C8B-B14F-4D97-AF65-F5344CB8AC3E}">
        <p14:creationId xmlns:p14="http://schemas.microsoft.com/office/powerpoint/2010/main" val="5143692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2789947"/>
          </a:xfrm>
          <a:prstGeom prst="rect">
            <a:avLst/>
          </a:prstGeom>
          <a:noFill/>
          <a:ln>
            <a:noFill/>
          </a:ln>
        </p:spPr>
        <p:txBody>
          <a:bodyPr lIns="0" tIns="45700" rIns="91425" bIns="45700" anchor="t" anchorCtr="0">
            <a:noAutofit/>
          </a:bodyPr>
          <a:lstStyle/>
          <a:p>
            <a:pPr marL="112713" lvl="2" indent="0">
              <a:lnSpc>
                <a:spcPct val="120000"/>
              </a:lnSpc>
              <a:buSzPct val="60000"/>
              <a:buNone/>
            </a:pPr>
            <a:r>
              <a:rPr lang="en-US" sz="2000" dirty="0" smtClean="0"/>
              <a:t>Apigee Edge does not support all modules that can be used in node.js apps.  A detailed listing can be found on this documentation page:  </a:t>
            </a:r>
            <a:endParaRPr lang="en-US" sz="2000" dirty="0" smtClean="0">
              <a:hlinkClick r:id="rId3"/>
            </a:endParaRPr>
          </a:p>
          <a:p>
            <a:pPr marL="112713" lvl="2" indent="0">
              <a:lnSpc>
                <a:spcPct val="120000"/>
              </a:lnSpc>
              <a:buSzPct val="60000"/>
              <a:buNone/>
            </a:pPr>
            <a:endParaRPr lang="en-US" sz="2000" dirty="0">
              <a:hlinkClick r:id="rId3"/>
            </a:endParaRPr>
          </a:p>
          <a:p>
            <a:pPr marL="112713" lvl="2" indent="0">
              <a:buSzPct val="60000"/>
              <a:buNone/>
            </a:pPr>
            <a:r>
              <a:rPr lang="en-US" sz="1800" dirty="0" smtClean="0">
                <a:hlinkClick r:id="rId3"/>
              </a:rPr>
              <a:t>http</a:t>
            </a:r>
            <a:r>
              <a:rPr lang="en-US" sz="1800" dirty="0">
                <a:hlinkClick r:id="rId3"/>
              </a:rPr>
              <a:t>://apigee.com/docs/api-services/content/understanding-edge-support-nodejs-</a:t>
            </a:r>
            <a:r>
              <a:rPr lang="en-US" sz="1800" dirty="0" smtClean="0">
                <a:hlinkClick r:id="rId3"/>
              </a:rPr>
              <a:t>modules</a:t>
            </a:r>
            <a:r>
              <a:rPr lang="en-US" sz="1800" dirty="0" smtClean="0"/>
              <a:t> </a:t>
            </a:r>
          </a:p>
          <a:p>
            <a:pPr lvl="2">
              <a:buSzPct val="60000"/>
            </a:pPr>
            <a:endParaRPr lang="en-US" sz="1800" dirty="0"/>
          </a:p>
          <a:p>
            <a:pPr marL="452438" lvl="2">
              <a:lnSpc>
                <a:spcPct val="120000"/>
              </a:lnSpc>
              <a:buSzPct val="60000"/>
            </a:pPr>
            <a:r>
              <a:rPr lang="en-US" sz="1800" dirty="0"/>
              <a:t>Trireme and the Apigee Node.js </a:t>
            </a:r>
            <a:r>
              <a:rPr lang="en-US" sz="1800" dirty="0" smtClean="0"/>
              <a:t>environment </a:t>
            </a:r>
          </a:p>
          <a:p>
            <a:pPr marL="452438" lvl="2">
              <a:lnSpc>
                <a:spcPct val="120000"/>
              </a:lnSpc>
              <a:buSzPct val="60000"/>
            </a:pPr>
            <a:r>
              <a:rPr lang="en-US" sz="1800" dirty="0" smtClean="0"/>
              <a:t>Installing </a:t>
            </a:r>
            <a:r>
              <a:rPr lang="en-US" sz="1800" dirty="0"/>
              <a:t>additional NPM packages and </a:t>
            </a:r>
            <a:r>
              <a:rPr lang="en-US" sz="1800" dirty="0" smtClean="0"/>
              <a:t>the  </a:t>
            </a:r>
            <a:r>
              <a:rPr lang="en-US" sz="1600" dirty="0" err="1" smtClean="0">
                <a:latin typeface="Menlo Bold"/>
                <a:cs typeface="Menlo Bold"/>
              </a:rPr>
              <a:t>apigeetool</a:t>
            </a:r>
            <a:endParaRPr lang="en-US" sz="1600" dirty="0">
              <a:latin typeface="Menlo Bold"/>
              <a:cs typeface="Menlo Bold"/>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Supported Modules and Pre-installed Packages in Edge</a:t>
            </a:r>
            <a:endParaRPr lang="en-US" dirty="0"/>
          </a:p>
        </p:txBody>
      </p:sp>
      <p:sp>
        <p:nvSpPr>
          <p:cNvPr id="5" name="Rounded Rectangle 4"/>
          <p:cNvSpPr/>
          <p:nvPr/>
        </p:nvSpPr>
        <p:spPr>
          <a:xfrm>
            <a:off x="5141756" y="3763489"/>
            <a:ext cx="1318994"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053793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0" y="1007381"/>
            <a:ext cx="8675688" cy="694018"/>
          </a:xfrm>
          <a:prstGeom prst="rect">
            <a:avLst/>
          </a:prstGeom>
          <a:noFill/>
          <a:ln>
            <a:noFill/>
          </a:ln>
        </p:spPr>
        <p:txBody>
          <a:bodyPr lIns="0" tIns="45700" rIns="91425" bIns="45700" anchor="t" anchorCtr="0">
            <a:noAutofit/>
          </a:bodyPr>
          <a:lstStyle/>
          <a:p>
            <a:pPr marL="457200" lvl="1" indent="0">
              <a:buSzPct val="60000"/>
              <a:buNone/>
            </a:pPr>
            <a:r>
              <a:rPr lang="en-US" sz="1800" dirty="0" smtClean="0"/>
              <a:t>When deploying a node application to Apigee edge, the node app is configured inside of the existing API proxy structure. There are slight modifications to the </a:t>
            </a:r>
            <a:endParaRPr lang="en-US" sz="1800"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Configuring an API Proxy to Run a </a:t>
            </a:r>
            <a:r>
              <a:rPr lang="en-US" dirty="0"/>
              <a:t>N</a:t>
            </a:r>
            <a:r>
              <a:rPr lang="en-US" dirty="0" smtClean="0"/>
              <a:t>ode </a:t>
            </a:r>
            <a:r>
              <a:rPr lang="en-US" dirty="0"/>
              <a:t>A</a:t>
            </a:r>
            <a:r>
              <a:rPr lang="en-US" dirty="0" smtClean="0"/>
              <a:t>pplication</a:t>
            </a:r>
            <a:endParaRPr lang="en-US" dirty="0"/>
          </a:p>
        </p:txBody>
      </p:sp>
      <p:sp>
        <p:nvSpPr>
          <p:cNvPr id="5" name="Rectangle 4"/>
          <p:cNvSpPr/>
          <p:nvPr/>
        </p:nvSpPr>
        <p:spPr>
          <a:xfrm>
            <a:off x="59580" y="3166022"/>
            <a:ext cx="4275246" cy="2292935"/>
          </a:xfrm>
          <a:prstGeom prst="rect">
            <a:avLst/>
          </a:prstGeom>
          <a:solidFill>
            <a:srgbClr val="252525"/>
          </a:solidFill>
          <a:ln>
            <a:noFill/>
          </a:ln>
        </p:spPr>
        <p:txBody>
          <a:bodyPr wrap="square">
            <a:spAutoFit/>
          </a:bodyPr>
          <a:lstStyle/>
          <a:p>
            <a:pPr algn="l"/>
            <a:r>
              <a:rPr lang="en-US" sz="1100" dirty="0" smtClean="0">
                <a:solidFill>
                  <a:srgbClr val="F92672"/>
                </a:solidFill>
                <a:latin typeface="Menlo Regular"/>
              </a:rPr>
              <a:t>&lt;</a:t>
            </a:r>
            <a:r>
              <a:rPr lang="en-US" sz="1100" dirty="0" smtClean="0">
                <a:solidFill>
                  <a:srgbClr val="A6E22E"/>
                </a:solidFill>
                <a:latin typeface="Menlo Regular"/>
              </a:rPr>
              <a:t>ProxyEndpoint</a:t>
            </a:r>
            <a:r>
              <a:rPr lang="en-US" sz="1100" dirty="0" smtClean="0">
                <a:solidFill>
                  <a:srgbClr val="F8F8F2"/>
                </a:solidFill>
                <a:latin typeface="Menlo Regular"/>
              </a:rPr>
              <a:t> </a:t>
            </a:r>
            <a:r>
              <a:rPr lang="en-US" sz="1100" dirty="0" smtClean="0">
                <a:solidFill>
                  <a:srgbClr val="A6E22E"/>
                </a:solidFill>
                <a:latin typeface="Menlo Regular"/>
              </a:rPr>
              <a:t>name</a:t>
            </a:r>
            <a:r>
              <a:rPr lang="en-US" sz="1100" dirty="0" smtClean="0">
                <a:solidFill>
                  <a:srgbClr val="F92672"/>
                </a:solidFill>
                <a:latin typeface="Menlo Regular"/>
              </a:rPr>
              <a:t>=</a:t>
            </a:r>
            <a:r>
              <a:rPr lang="en-US" sz="1100" dirty="0" smtClean="0">
                <a:solidFill>
                  <a:srgbClr val="E6DB74"/>
                </a:solidFill>
                <a:latin typeface="Menlo Regular"/>
              </a:rPr>
              <a:t>"default"</a:t>
            </a:r>
            <a:r>
              <a:rPr lang="en-US" sz="1100" dirty="0" smtClean="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HTTPProxyConnection</a:t>
            </a:r>
            <a:r>
              <a:rPr lang="en-US" sz="1100" dirty="0" smtClean="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BasePath</a:t>
            </a:r>
            <a:r>
              <a:rPr lang="en-US" sz="1100" dirty="0" smtClean="0">
                <a:solidFill>
                  <a:srgbClr val="F92672"/>
                </a:solidFill>
                <a:latin typeface="Menlo Regular"/>
              </a:rPr>
              <a:t>&gt;</a:t>
            </a:r>
            <a:r>
              <a:rPr lang="en-US" sz="1100" dirty="0" smtClean="0">
                <a:solidFill>
                  <a:srgbClr val="66D9EF"/>
                </a:solidFill>
                <a:latin typeface="Menlo Regular"/>
              </a:rPr>
              <a:t>/employees</a:t>
            </a:r>
            <a:r>
              <a:rPr lang="en-US" sz="1100" dirty="0">
                <a:solidFill>
                  <a:srgbClr val="F92672"/>
                </a:solidFill>
                <a:latin typeface="Menlo Regular"/>
              </a:rPr>
              <a:t>&lt;</a:t>
            </a:r>
            <a:r>
              <a:rPr lang="en-US" sz="1100" dirty="0" smtClean="0">
                <a:solidFill>
                  <a:srgbClr val="F92672"/>
                </a:solidFill>
                <a:latin typeface="Menlo Regular"/>
              </a:rPr>
              <a:t>/</a:t>
            </a:r>
            <a:r>
              <a:rPr lang="en-US" sz="1100" dirty="0" smtClean="0">
                <a:solidFill>
                  <a:srgbClr val="A6E22E"/>
                </a:solidFill>
                <a:latin typeface="Menlo Regular"/>
              </a:rPr>
              <a:t>BasePath</a:t>
            </a:r>
            <a:r>
              <a:rPr lang="en-US" sz="1100" dirty="0" smtClean="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VirtualHost</a:t>
            </a:r>
            <a:r>
              <a:rPr lang="en-US" sz="1100" dirty="0" smtClean="0">
                <a:solidFill>
                  <a:srgbClr val="F92672"/>
                </a:solidFill>
                <a:latin typeface="Menlo Regular"/>
              </a:rPr>
              <a:t>&gt;</a:t>
            </a:r>
            <a:r>
              <a:rPr lang="en-US" sz="1100" dirty="0" smtClean="0">
                <a:solidFill>
                  <a:srgbClr val="66D9EF"/>
                </a:solidFill>
                <a:latin typeface="Menlo Regular"/>
              </a:rPr>
              <a:t>default</a:t>
            </a:r>
            <a:r>
              <a:rPr lang="en-US" sz="1100" dirty="0" smtClean="0">
                <a:solidFill>
                  <a:srgbClr val="F92672"/>
                </a:solidFill>
                <a:latin typeface="Menlo Regular"/>
              </a:rPr>
              <a:t>&lt;/</a:t>
            </a:r>
            <a:r>
              <a:rPr lang="en-US" sz="1100" dirty="0" smtClean="0">
                <a:solidFill>
                  <a:srgbClr val="A6E22E"/>
                </a:solidFill>
                <a:latin typeface="Menlo Regular"/>
              </a:rPr>
              <a:t>VirtualHost</a:t>
            </a:r>
            <a:r>
              <a:rPr lang="en-US" sz="1100" dirty="0" smtClean="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960050"/>
                </a:solidFill>
                <a:latin typeface="Menlo Regular"/>
              </a:rPr>
              <a:t>/</a:t>
            </a:r>
            <a:r>
              <a:rPr lang="en-US" sz="1100" dirty="0" smtClean="0">
                <a:solidFill>
                  <a:srgbClr val="A6E22E"/>
                </a:solidFill>
                <a:latin typeface="Menlo Regular"/>
              </a:rPr>
              <a:t>HTTPProxyConnection</a:t>
            </a:r>
            <a:r>
              <a:rPr lang="en-US" sz="1100" dirty="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RouteRule</a:t>
            </a:r>
            <a:r>
              <a:rPr lang="en-US" sz="1100" dirty="0" smtClean="0">
                <a:solidFill>
                  <a:srgbClr val="F8F8F2"/>
                </a:solidFill>
                <a:latin typeface="Menlo Regular"/>
              </a:rPr>
              <a:t> </a:t>
            </a:r>
            <a:r>
              <a:rPr lang="en-US" sz="1100" dirty="0" smtClean="0">
                <a:solidFill>
                  <a:srgbClr val="A6E22E"/>
                </a:solidFill>
                <a:latin typeface="Menlo Regular"/>
              </a:rPr>
              <a:t>name</a:t>
            </a:r>
            <a:r>
              <a:rPr lang="en-US" sz="1100" dirty="0" smtClean="0">
                <a:solidFill>
                  <a:srgbClr val="F92672"/>
                </a:solidFill>
                <a:latin typeface="Menlo Regular"/>
              </a:rPr>
              <a:t>=</a:t>
            </a:r>
            <a:r>
              <a:rPr lang="en-US" sz="1100" dirty="0" smtClean="0">
                <a:solidFill>
                  <a:srgbClr val="E6DB74"/>
                </a:solidFill>
                <a:latin typeface="Menlo Regular"/>
              </a:rPr>
              <a:t>"default"</a:t>
            </a:r>
            <a:r>
              <a:rPr lang="en-US" sz="1100" dirty="0" smtClean="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TargetEndpoint</a:t>
            </a:r>
            <a:r>
              <a:rPr lang="en-US" sz="1100" dirty="0" smtClean="0">
                <a:solidFill>
                  <a:srgbClr val="F92672"/>
                </a:solidFill>
                <a:latin typeface="Menlo Regular"/>
              </a:rPr>
              <a:t>&gt;</a:t>
            </a:r>
            <a:r>
              <a:rPr lang="en-US" sz="1100" dirty="0" smtClean="0">
                <a:solidFill>
                  <a:srgbClr val="66D9EF"/>
                </a:solidFill>
                <a:latin typeface="Menlo Regular"/>
              </a:rPr>
              <a:t>default</a:t>
            </a:r>
            <a:r>
              <a:rPr lang="en-US" sz="1100" dirty="0" smtClean="0">
                <a:solidFill>
                  <a:srgbClr val="F92672"/>
                </a:solidFill>
                <a:latin typeface="Menlo Regular"/>
              </a:rPr>
              <a:t>&lt;/</a:t>
            </a:r>
            <a:r>
              <a:rPr lang="en-US" sz="1100" dirty="0" smtClean="0">
                <a:solidFill>
                  <a:srgbClr val="A6E22E"/>
                </a:solidFill>
                <a:latin typeface="Menlo Regular"/>
              </a:rPr>
              <a:t>TargetEndpoint</a:t>
            </a:r>
            <a:r>
              <a:rPr lang="en-US" sz="1100" dirty="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RouteRule</a:t>
            </a:r>
            <a:r>
              <a:rPr lang="en-US" sz="1100" dirty="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PreFlow</a:t>
            </a:r>
            <a:r>
              <a:rPr lang="en-US" sz="1100" dirty="0" smtClean="0">
                <a:solidFill>
                  <a:srgbClr val="F8F8F2"/>
                </a:solidFill>
                <a:latin typeface="Menlo Regular"/>
              </a:rPr>
              <a:t> </a:t>
            </a:r>
            <a:r>
              <a:rPr lang="en-US" sz="1100" dirty="0" smtClean="0">
                <a:solidFill>
                  <a:srgbClr val="A6E22E"/>
                </a:solidFill>
                <a:latin typeface="Menlo Regular"/>
              </a:rPr>
              <a:t>name</a:t>
            </a:r>
            <a:r>
              <a:rPr lang="en-US" sz="1100" dirty="0" smtClean="0">
                <a:solidFill>
                  <a:srgbClr val="F92672"/>
                </a:solidFill>
                <a:latin typeface="Menlo Regular"/>
              </a:rPr>
              <a:t>=</a:t>
            </a:r>
            <a:r>
              <a:rPr lang="en-US" sz="1100" dirty="0" smtClean="0">
                <a:solidFill>
                  <a:srgbClr val="E6DB74"/>
                </a:solidFill>
                <a:latin typeface="Menlo Regular"/>
              </a:rPr>
              <a:t>"PreFlow"</a:t>
            </a:r>
            <a:endParaRPr lang="en-US" sz="1100" dirty="0" smtClean="0">
              <a:solidFill>
                <a:srgbClr val="F8F8F2"/>
              </a:solidFill>
              <a:latin typeface="Menlo Regular"/>
            </a:endParaRPr>
          </a:p>
          <a:p>
            <a:pPr algn="l"/>
            <a:r>
              <a:rPr lang="it-IT" sz="1100" dirty="0" smtClean="0">
                <a:solidFill>
                  <a:srgbClr val="F8F8F2"/>
                </a:solidFill>
                <a:latin typeface="Menlo Regular"/>
              </a:rPr>
              <a:t>        </a:t>
            </a:r>
            <a:r>
              <a:rPr lang="it-IT" sz="1100" dirty="0" smtClean="0">
                <a:solidFill>
                  <a:srgbClr val="F92672"/>
                </a:solidFill>
                <a:latin typeface="Menlo Regular"/>
              </a:rPr>
              <a:t>&lt;</a:t>
            </a:r>
            <a:r>
              <a:rPr lang="it-IT" sz="1100" dirty="0" smtClean="0">
                <a:solidFill>
                  <a:srgbClr val="A6E22E"/>
                </a:solidFill>
                <a:latin typeface="Menlo Regular"/>
              </a:rPr>
              <a:t>Request</a:t>
            </a:r>
            <a:r>
              <a:rPr lang="it-IT" sz="1100" dirty="0" smtClean="0">
                <a:solidFill>
                  <a:srgbClr val="F92672"/>
                </a:solidFill>
                <a:latin typeface="Menlo Regular"/>
              </a:rPr>
              <a:t>/&gt;</a:t>
            </a:r>
            <a:endParaRPr lang="it-IT" sz="1100" dirty="0" smtClean="0">
              <a:solidFill>
                <a:srgbClr val="F8F8F2"/>
              </a:solidFill>
              <a:latin typeface="Menlo Regular"/>
            </a:endParaRPr>
          </a:p>
          <a:p>
            <a:pPr algn="l"/>
            <a:r>
              <a:rPr lang="it-IT" sz="1100" dirty="0" smtClean="0">
                <a:solidFill>
                  <a:srgbClr val="F8F8F2"/>
                </a:solidFill>
                <a:latin typeface="Menlo Regular"/>
              </a:rPr>
              <a:t>        </a:t>
            </a:r>
            <a:r>
              <a:rPr lang="it-IT" sz="1100" dirty="0" smtClean="0">
                <a:solidFill>
                  <a:srgbClr val="F92672"/>
                </a:solidFill>
                <a:latin typeface="Menlo Regular"/>
              </a:rPr>
              <a:t>&lt;</a:t>
            </a:r>
            <a:r>
              <a:rPr lang="it-IT" sz="1100" dirty="0" smtClean="0">
                <a:solidFill>
                  <a:srgbClr val="A6E22E"/>
                </a:solidFill>
                <a:latin typeface="Menlo Regular"/>
              </a:rPr>
              <a:t>Response</a:t>
            </a:r>
            <a:r>
              <a:rPr lang="it-IT" sz="1100" dirty="0" smtClean="0">
                <a:solidFill>
                  <a:srgbClr val="F92672"/>
                </a:solidFill>
                <a:latin typeface="Menlo Regular"/>
              </a:rPr>
              <a:t>/&gt;</a:t>
            </a:r>
            <a:endParaRPr lang="it-IT" sz="1100" dirty="0" smtClean="0">
              <a:solidFill>
                <a:srgbClr val="F8F8F2"/>
              </a:solidFill>
              <a:latin typeface="Menlo Regular"/>
            </a:endParaRPr>
          </a:p>
          <a:p>
            <a:pPr algn="l"/>
            <a:r>
              <a:rPr lang="pl-PL" sz="1100" dirty="0" smtClean="0">
                <a:solidFill>
                  <a:srgbClr val="F8F8F2"/>
                </a:solidFill>
                <a:latin typeface="Menlo Regular"/>
              </a:rPr>
              <a:t>   </a:t>
            </a:r>
            <a:r>
              <a:rPr lang="pl-PL" sz="1100" dirty="0" smtClean="0">
                <a:solidFill>
                  <a:srgbClr val="F92672"/>
                </a:solidFill>
                <a:latin typeface="Menlo Regular"/>
              </a:rPr>
              <a:t>&lt;/</a:t>
            </a:r>
            <a:r>
              <a:rPr lang="en-US" sz="1100" dirty="0" smtClean="0">
                <a:solidFill>
                  <a:srgbClr val="A6E22E"/>
                </a:solidFill>
                <a:latin typeface="Menlo Regular"/>
              </a:rPr>
              <a:t>PreFlow</a:t>
            </a:r>
            <a:r>
              <a:rPr lang="it-IT" sz="1100" dirty="0">
                <a:solidFill>
                  <a:srgbClr val="F92672"/>
                </a:solidFill>
                <a:latin typeface="Menlo Regular"/>
              </a:rPr>
              <a:t>&gt;</a:t>
            </a:r>
            <a:endParaRPr lang="pl-PL" sz="1100" dirty="0" smtClean="0">
              <a:solidFill>
                <a:srgbClr val="F8F8F2"/>
              </a:solidFill>
              <a:latin typeface="Menlo Regular"/>
            </a:endParaRPr>
          </a:p>
          <a:p>
            <a:pPr algn="l"/>
            <a:r>
              <a:rPr lang="pl-PL" sz="1100" dirty="0" smtClean="0">
                <a:solidFill>
                  <a:srgbClr val="F92672"/>
                </a:solidFill>
                <a:latin typeface="Menlo Regular"/>
              </a:rPr>
              <a:t>&lt;/</a:t>
            </a:r>
            <a:r>
              <a:rPr lang="en-US" sz="1100" dirty="0" smtClean="0">
                <a:solidFill>
                  <a:srgbClr val="A6E22E"/>
                </a:solidFill>
                <a:latin typeface="Menlo Regular"/>
              </a:rPr>
              <a:t>ProxyEndpoint</a:t>
            </a:r>
            <a:r>
              <a:rPr lang="it-IT" sz="1100" dirty="0">
                <a:solidFill>
                  <a:srgbClr val="F92672"/>
                </a:solidFill>
                <a:latin typeface="Menlo Regular"/>
              </a:rPr>
              <a:t>&gt;</a:t>
            </a:r>
            <a:endParaRPr lang="pl-PL" sz="1100" dirty="0">
              <a:solidFill>
                <a:srgbClr val="F8F8F2"/>
              </a:solidFill>
              <a:latin typeface="Menlo Regular"/>
            </a:endParaRPr>
          </a:p>
        </p:txBody>
      </p:sp>
      <p:sp>
        <p:nvSpPr>
          <p:cNvPr id="6" name="Rectangle 5"/>
          <p:cNvSpPr/>
          <p:nvPr/>
        </p:nvSpPr>
        <p:spPr>
          <a:xfrm>
            <a:off x="4334826" y="3166022"/>
            <a:ext cx="4776802" cy="2292935"/>
          </a:xfrm>
          <a:prstGeom prst="rect">
            <a:avLst/>
          </a:prstGeom>
          <a:solidFill>
            <a:srgbClr val="252525"/>
          </a:solidFill>
          <a:ln>
            <a:noFill/>
          </a:ln>
        </p:spPr>
        <p:txBody>
          <a:bodyPr wrap="square">
            <a:spAutoFit/>
          </a:bodyPr>
          <a:lstStyle/>
          <a:p>
            <a:pPr algn="l"/>
            <a:r>
              <a:rPr lang="en-US" sz="1100" dirty="0">
                <a:solidFill>
                  <a:srgbClr val="F92672"/>
                </a:solidFill>
                <a:latin typeface="Menlo Regular"/>
              </a:rPr>
              <a:t>&lt;</a:t>
            </a:r>
            <a:r>
              <a:rPr lang="en-US" sz="1100" dirty="0">
                <a:solidFill>
                  <a:srgbClr val="8BCE47"/>
                </a:solidFill>
                <a:latin typeface="Menlo Regular"/>
              </a:rPr>
              <a:t>TargetEndpoint name</a:t>
            </a:r>
            <a:r>
              <a:rPr lang="en-US" sz="1100" dirty="0" smtClean="0">
                <a:solidFill>
                  <a:srgbClr val="F92672"/>
                </a:solidFill>
                <a:latin typeface="Menlo Regular"/>
              </a:rPr>
              <a:t>=</a:t>
            </a:r>
            <a:r>
              <a:rPr lang="en-US" sz="1100" dirty="0">
                <a:solidFill>
                  <a:srgbClr val="E6DB74"/>
                </a:solidFill>
                <a:latin typeface="Menlo Regular"/>
              </a:rPr>
              <a:t>"default"</a:t>
            </a:r>
            <a:r>
              <a:rPr lang="en-US" sz="1100" dirty="0">
                <a:solidFill>
                  <a:srgbClr val="F92672"/>
                </a:solidFill>
                <a:latin typeface="Menlo Regular"/>
              </a:rPr>
              <a:t>&gt;</a:t>
            </a:r>
            <a:endParaRPr lang="en-US" sz="1100" dirty="0">
              <a:solidFill>
                <a:srgbClr val="F8F8F2"/>
              </a:solidFill>
              <a:latin typeface="Menlo Regular"/>
            </a:endParaRPr>
          </a:p>
          <a:p>
            <a:pPr algn="l"/>
            <a:r>
              <a:rPr lang="en-US" sz="1100" dirty="0" smtClean="0">
                <a:solidFill>
                  <a:srgbClr val="F92672"/>
                </a:solidFill>
                <a:latin typeface="Menlo Regular"/>
              </a:rPr>
              <a:t>    </a:t>
            </a:r>
            <a:r>
              <a:rPr lang="en-US" sz="1100" dirty="0">
                <a:solidFill>
                  <a:srgbClr val="F92672"/>
                </a:solidFill>
                <a:latin typeface="Menlo Regular"/>
              </a:rPr>
              <a:t>&lt;</a:t>
            </a:r>
            <a:r>
              <a:rPr lang="en-US" sz="1100" dirty="0">
                <a:solidFill>
                  <a:srgbClr val="8BCE47"/>
                </a:solidFill>
                <a:latin typeface="Menlo Regular"/>
              </a:rPr>
              <a:t>ScriptTarget</a:t>
            </a:r>
            <a:r>
              <a:rPr lang="en-US" sz="1100" dirty="0">
                <a:solidFill>
                  <a:srgbClr val="F92672"/>
                </a:solidFill>
                <a:latin typeface="Menlo Regular"/>
              </a:rPr>
              <a:t>&gt;</a:t>
            </a:r>
          </a:p>
          <a:p>
            <a:pPr algn="l"/>
            <a:r>
              <a:rPr lang="en-US" sz="1100" dirty="0">
                <a:solidFill>
                  <a:srgbClr val="F92672"/>
                </a:solidFill>
                <a:latin typeface="Menlo Regular"/>
              </a:rPr>
              <a:t>        &lt;</a:t>
            </a:r>
            <a:r>
              <a:rPr lang="en-US" sz="1100" dirty="0">
                <a:solidFill>
                  <a:srgbClr val="8BCE47"/>
                </a:solidFill>
                <a:latin typeface="Menlo Regular"/>
              </a:rPr>
              <a:t>ResourceURL</a:t>
            </a:r>
            <a:r>
              <a:rPr lang="en-US" sz="1100" dirty="0" smtClean="0">
                <a:solidFill>
                  <a:srgbClr val="F92672"/>
                </a:solidFill>
                <a:latin typeface="Menlo Regular"/>
              </a:rPr>
              <a:t>&gt;</a:t>
            </a:r>
            <a:r>
              <a:rPr lang="en-US" sz="1100" dirty="0">
                <a:solidFill>
                  <a:srgbClr val="66D9EF"/>
                </a:solidFill>
                <a:latin typeface="Menlo Regular"/>
              </a:rPr>
              <a:t>node</a:t>
            </a:r>
            <a:r>
              <a:rPr lang="en-US" sz="1100" dirty="0" smtClean="0">
                <a:solidFill>
                  <a:srgbClr val="66D9EF"/>
                </a:solidFill>
                <a:latin typeface="Menlo Regular"/>
              </a:rPr>
              <a:t>://server.js</a:t>
            </a:r>
          </a:p>
          <a:p>
            <a:pPr algn="l"/>
            <a:r>
              <a:rPr lang="en-US" sz="1100" dirty="0" smtClean="0">
                <a:solidFill>
                  <a:srgbClr val="66D9EF"/>
                </a:solidFill>
                <a:latin typeface="Menlo Regular"/>
              </a:rPr>
              <a:t>        </a:t>
            </a:r>
            <a:r>
              <a:rPr lang="en-US" sz="1100" dirty="0" smtClean="0">
                <a:solidFill>
                  <a:srgbClr val="F92672"/>
                </a:solidFill>
                <a:latin typeface="Menlo Regular"/>
              </a:rPr>
              <a:t>&lt;</a:t>
            </a:r>
            <a:r>
              <a:rPr lang="en-US" sz="1100" dirty="0">
                <a:solidFill>
                  <a:srgbClr val="F92672"/>
                </a:solidFill>
                <a:latin typeface="Menlo Regular"/>
              </a:rPr>
              <a:t>/</a:t>
            </a:r>
            <a:r>
              <a:rPr lang="en-US" sz="1100" dirty="0">
                <a:solidFill>
                  <a:srgbClr val="8BCE47"/>
                </a:solidFill>
                <a:latin typeface="Menlo Regular"/>
              </a:rPr>
              <a:t>ResourceURL</a:t>
            </a:r>
            <a:r>
              <a:rPr lang="en-US" sz="1100" dirty="0">
                <a:solidFill>
                  <a:srgbClr val="F92672"/>
                </a:solidFill>
                <a:latin typeface="Menlo Regular"/>
              </a:rPr>
              <a:t>&gt;</a:t>
            </a:r>
          </a:p>
          <a:p>
            <a:pPr algn="l"/>
            <a:r>
              <a:rPr lang="en-US" sz="1100" dirty="0">
                <a:solidFill>
                  <a:srgbClr val="F92672"/>
                </a:solidFill>
                <a:latin typeface="Menlo Regular"/>
              </a:rPr>
              <a:t>    &lt;/</a:t>
            </a:r>
            <a:r>
              <a:rPr lang="en-US" sz="1100" dirty="0">
                <a:solidFill>
                  <a:srgbClr val="8BCE47"/>
                </a:solidFill>
                <a:latin typeface="Menlo Regular"/>
              </a:rPr>
              <a:t>ScriptTarget</a:t>
            </a:r>
            <a:r>
              <a:rPr lang="en-US" sz="1100" dirty="0">
                <a:solidFill>
                  <a:srgbClr val="F92672"/>
                </a:solidFill>
                <a:latin typeface="Menlo Regular"/>
              </a:rPr>
              <a:t>&gt;</a:t>
            </a:r>
          </a:p>
          <a:p>
            <a:r>
              <a:rPr lang="en-US" sz="1100" dirty="0">
                <a:solidFill>
                  <a:srgbClr val="F92672"/>
                </a:solidFill>
                <a:latin typeface="Menlo Regular"/>
              </a:rPr>
              <a:t>    </a:t>
            </a:r>
            <a:r>
              <a:rPr lang="en-US" sz="1100" dirty="0" smtClean="0">
                <a:solidFill>
                  <a:srgbClr val="F92672"/>
                </a:solidFill>
                <a:latin typeface="Menlo Regular"/>
              </a:rPr>
              <a:t>&lt;</a:t>
            </a:r>
            <a:r>
              <a:rPr lang="en-US" sz="1100" dirty="0" err="1" smtClean="0">
                <a:solidFill>
                  <a:srgbClr val="8BCE47"/>
                </a:solidFill>
                <a:latin typeface="Menlo Regular"/>
              </a:rPr>
              <a:t>EnvironmentVariables</a:t>
            </a:r>
            <a:r>
              <a:rPr lang="en-US" sz="1100" dirty="0" smtClean="0">
                <a:solidFill>
                  <a:srgbClr val="F92672"/>
                </a:solidFill>
                <a:latin typeface="Menlo Regular"/>
              </a:rPr>
              <a:t>&gt;</a:t>
            </a:r>
            <a:endParaRPr lang="en-US" sz="1100" dirty="0">
              <a:solidFill>
                <a:srgbClr val="F92672"/>
              </a:solidFill>
              <a:latin typeface="Menlo Regular"/>
            </a:endParaRPr>
          </a:p>
          <a:p>
            <a:r>
              <a:rPr lang="en-US" sz="1100" dirty="0">
                <a:solidFill>
                  <a:srgbClr val="F92672"/>
                </a:solidFill>
                <a:latin typeface="Menlo Regular"/>
              </a:rPr>
              <a:t>         &lt;</a:t>
            </a:r>
            <a:r>
              <a:rPr lang="en-US" sz="1100" dirty="0" err="1">
                <a:solidFill>
                  <a:srgbClr val="8BCE47"/>
                </a:solidFill>
                <a:latin typeface="Menlo Regular"/>
              </a:rPr>
              <a:t>EnvironmentVariable</a:t>
            </a:r>
            <a:r>
              <a:rPr lang="en-US" sz="1100" dirty="0">
                <a:solidFill>
                  <a:srgbClr val="8BCE47"/>
                </a:solidFill>
                <a:latin typeface="Menlo Regular"/>
              </a:rPr>
              <a:t> name</a:t>
            </a:r>
            <a:r>
              <a:rPr lang="en-US" sz="1100" dirty="0" smtClean="0">
                <a:solidFill>
                  <a:srgbClr val="F92672"/>
                </a:solidFill>
                <a:latin typeface="Menlo Regular"/>
              </a:rPr>
              <a:t>=</a:t>
            </a:r>
            <a:r>
              <a:rPr lang="en-US" sz="1100" dirty="0" smtClean="0">
                <a:solidFill>
                  <a:srgbClr val="E6DB74"/>
                </a:solidFill>
                <a:latin typeface="Menlo Regular"/>
              </a:rPr>
              <a:t>”</a:t>
            </a:r>
            <a:r>
              <a:rPr lang="en-US" sz="1100" dirty="0" err="1" smtClean="0">
                <a:solidFill>
                  <a:srgbClr val="E6DB74"/>
                </a:solidFill>
                <a:latin typeface="Menlo Regular"/>
              </a:rPr>
              <a:t>myVariable</a:t>
            </a:r>
            <a:r>
              <a:rPr lang="en-US" sz="1100" dirty="0" smtClean="0">
                <a:solidFill>
                  <a:srgbClr val="E6DB74"/>
                </a:solidFill>
                <a:latin typeface="Menlo Regular"/>
              </a:rPr>
              <a:t>”</a:t>
            </a:r>
            <a:r>
              <a:rPr lang="en-US" sz="1100" dirty="0" smtClean="0">
                <a:solidFill>
                  <a:srgbClr val="F92672"/>
                </a:solidFill>
                <a:latin typeface="Menlo Regular"/>
              </a:rPr>
              <a:t>&gt;</a:t>
            </a:r>
            <a:r>
              <a:rPr lang="en-US" sz="1100" dirty="0" smtClean="0">
                <a:solidFill>
                  <a:srgbClr val="66D9EF"/>
                </a:solidFill>
                <a:latin typeface="Menlo Regular"/>
              </a:rPr>
              <a:t>VALUE</a:t>
            </a:r>
          </a:p>
          <a:p>
            <a:r>
              <a:rPr lang="en-US" sz="1100" dirty="0">
                <a:solidFill>
                  <a:srgbClr val="F92672"/>
                </a:solidFill>
                <a:latin typeface="Menlo Regular"/>
              </a:rPr>
              <a:t> </a:t>
            </a:r>
            <a:r>
              <a:rPr lang="en-US" sz="1100" dirty="0" smtClean="0">
                <a:solidFill>
                  <a:srgbClr val="F92672"/>
                </a:solidFill>
                <a:latin typeface="Menlo Regular"/>
              </a:rPr>
              <a:t>        &lt;</a:t>
            </a:r>
            <a:r>
              <a:rPr lang="en-US" sz="1100" dirty="0">
                <a:solidFill>
                  <a:srgbClr val="F92672"/>
                </a:solidFill>
                <a:latin typeface="Menlo Regular"/>
              </a:rPr>
              <a:t>/</a:t>
            </a:r>
            <a:r>
              <a:rPr lang="en-US" sz="1100" dirty="0" err="1">
                <a:solidFill>
                  <a:srgbClr val="8BCE47"/>
                </a:solidFill>
                <a:latin typeface="Menlo Regular"/>
              </a:rPr>
              <a:t>EnvironmentVariable</a:t>
            </a:r>
            <a:r>
              <a:rPr lang="en-US" sz="1100" dirty="0">
                <a:solidFill>
                  <a:srgbClr val="F92672"/>
                </a:solidFill>
                <a:latin typeface="Menlo Regular"/>
              </a:rPr>
              <a:t>&gt; </a:t>
            </a:r>
          </a:p>
          <a:p>
            <a:r>
              <a:rPr lang="en-US" sz="1100" dirty="0">
                <a:solidFill>
                  <a:srgbClr val="F92672"/>
                </a:solidFill>
                <a:latin typeface="Menlo Regular"/>
              </a:rPr>
              <a:t>     &lt;/</a:t>
            </a:r>
            <a:r>
              <a:rPr lang="en-US" sz="1100" dirty="0" err="1">
                <a:solidFill>
                  <a:srgbClr val="8BCE47"/>
                </a:solidFill>
                <a:latin typeface="Menlo Regular"/>
              </a:rPr>
              <a:t>EnvironmentVariables</a:t>
            </a:r>
            <a:r>
              <a:rPr lang="en-US" sz="1100" dirty="0">
                <a:solidFill>
                  <a:srgbClr val="F92672"/>
                </a:solidFill>
                <a:latin typeface="Menlo Regular"/>
              </a:rPr>
              <a:t>&gt;</a:t>
            </a:r>
          </a:p>
          <a:p>
            <a:r>
              <a:rPr lang="en-US" sz="1100" dirty="0">
                <a:solidFill>
                  <a:srgbClr val="F92672"/>
                </a:solidFill>
                <a:latin typeface="Menlo Regular"/>
              </a:rPr>
              <a:t>     &lt;</a:t>
            </a:r>
            <a:r>
              <a:rPr lang="en-US" sz="1100" dirty="0">
                <a:solidFill>
                  <a:srgbClr val="8BCE47"/>
                </a:solidFill>
                <a:latin typeface="Menlo Regular"/>
              </a:rPr>
              <a:t>Arguments</a:t>
            </a:r>
            <a:r>
              <a:rPr lang="en-US" sz="1100" dirty="0">
                <a:solidFill>
                  <a:srgbClr val="F92672"/>
                </a:solidFill>
                <a:latin typeface="Menlo Regular"/>
              </a:rPr>
              <a:t>&gt;</a:t>
            </a:r>
          </a:p>
          <a:p>
            <a:r>
              <a:rPr lang="en-US" sz="1100" dirty="0">
                <a:solidFill>
                  <a:srgbClr val="F92672"/>
                </a:solidFill>
                <a:latin typeface="Menlo Regular"/>
              </a:rPr>
              <a:t>         &lt;</a:t>
            </a:r>
            <a:r>
              <a:rPr lang="en-US" sz="1100" dirty="0">
                <a:solidFill>
                  <a:srgbClr val="8BCE47"/>
                </a:solidFill>
                <a:latin typeface="Menlo Regular"/>
              </a:rPr>
              <a:t>Argument</a:t>
            </a:r>
            <a:r>
              <a:rPr lang="en-US" sz="1100" dirty="0">
                <a:solidFill>
                  <a:srgbClr val="F92672"/>
                </a:solidFill>
                <a:latin typeface="Menlo Regular"/>
              </a:rPr>
              <a:t>&gt;</a:t>
            </a:r>
            <a:r>
              <a:rPr lang="en-US" sz="1100" dirty="0">
                <a:solidFill>
                  <a:srgbClr val="66D9EF"/>
                </a:solidFill>
                <a:latin typeface="Menlo Regular"/>
              </a:rPr>
              <a:t>ARG</a:t>
            </a:r>
            <a:r>
              <a:rPr lang="en-US" sz="1100" dirty="0">
                <a:solidFill>
                  <a:srgbClr val="F92672"/>
                </a:solidFill>
                <a:latin typeface="Menlo Regular"/>
              </a:rPr>
              <a:t>&lt;/</a:t>
            </a:r>
            <a:r>
              <a:rPr lang="en-US" sz="1100" dirty="0">
                <a:solidFill>
                  <a:srgbClr val="8BCE47"/>
                </a:solidFill>
                <a:latin typeface="Menlo Regular"/>
              </a:rPr>
              <a:t>Argument</a:t>
            </a:r>
            <a:r>
              <a:rPr lang="en-US" sz="1100" dirty="0">
                <a:solidFill>
                  <a:srgbClr val="F92672"/>
                </a:solidFill>
                <a:latin typeface="Menlo Regular"/>
              </a:rPr>
              <a:t>&gt;</a:t>
            </a:r>
          </a:p>
          <a:p>
            <a:r>
              <a:rPr lang="en-US" sz="1100" dirty="0">
                <a:solidFill>
                  <a:srgbClr val="F92672"/>
                </a:solidFill>
                <a:latin typeface="Menlo Regular"/>
              </a:rPr>
              <a:t>     &lt;/</a:t>
            </a:r>
            <a:r>
              <a:rPr lang="en-US" sz="1100" dirty="0">
                <a:solidFill>
                  <a:srgbClr val="8BCE47"/>
                </a:solidFill>
                <a:latin typeface="Menlo Regular"/>
              </a:rPr>
              <a:t>Arguments</a:t>
            </a:r>
            <a:r>
              <a:rPr lang="en-US" sz="1100" dirty="0">
                <a:solidFill>
                  <a:srgbClr val="F92672"/>
                </a:solidFill>
                <a:latin typeface="Menlo Regular"/>
              </a:rPr>
              <a:t>&gt;</a:t>
            </a:r>
            <a:endParaRPr lang="en-US" sz="1100" dirty="0" smtClean="0">
              <a:solidFill>
                <a:srgbClr val="F92672"/>
              </a:solidFill>
              <a:latin typeface="Menlo Regular"/>
            </a:endParaRPr>
          </a:p>
          <a:p>
            <a:pPr algn="l"/>
            <a:r>
              <a:rPr lang="en-US" sz="1100" dirty="0" smtClean="0">
                <a:solidFill>
                  <a:srgbClr val="F92672"/>
                </a:solidFill>
                <a:latin typeface="Menlo Regular"/>
              </a:rPr>
              <a:t>&lt;</a:t>
            </a:r>
            <a:r>
              <a:rPr lang="en-US" sz="1100" dirty="0">
                <a:solidFill>
                  <a:srgbClr val="F92672"/>
                </a:solidFill>
                <a:latin typeface="Menlo Regular"/>
              </a:rPr>
              <a:t>/</a:t>
            </a:r>
            <a:r>
              <a:rPr lang="en-US" sz="1100" dirty="0">
                <a:solidFill>
                  <a:srgbClr val="8BCE47"/>
                </a:solidFill>
                <a:latin typeface="Menlo Regular"/>
              </a:rPr>
              <a:t>TargetEndpoint</a:t>
            </a:r>
            <a:r>
              <a:rPr lang="en-US" sz="1100" dirty="0">
                <a:solidFill>
                  <a:srgbClr val="F92672"/>
                </a:solidFill>
                <a:latin typeface="Menlo Regular"/>
              </a:rPr>
              <a:t>&gt;</a:t>
            </a:r>
            <a:endParaRPr lang="pl-PL" sz="1100" dirty="0">
              <a:solidFill>
                <a:srgbClr val="F8F8F2"/>
              </a:solidFill>
              <a:latin typeface="Menlo Regular"/>
            </a:endParaRPr>
          </a:p>
        </p:txBody>
      </p:sp>
      <p:sp>
        <p:nvSpPr>
          <p:cNvPr id="7" name="TextBox 6"/>
          <p:cNvSpPr txBox="1"/>
          <p:nvPr/>
        </p:nvSpPr>
        <p:spPr>
          <a:xfrm>
            <a:off x="606239" y="1639754"/>
            <a:ext cx="2944710" cy="1528795"/>
          </a:xfrm>
          <a:prstGeom prst="rect">
            <a:avLst/>
          </a:prstGeom>
          <a:noFill/>
        </p:spPr>
        <p:txBody>
          <a:bodyPr wrap="square" rtlCol="0">
            <a:normAutofit fontScale="70000" lnSpcReduction="20000"/>
          </a:bodyPr>
          <a:lstStyle/>
          <a:p>
            <a:pPr>
              <a:buClr>
                <a:schemeClr val="tx2"/>
              </a:buClr>
            </a:pPr>
            <a:r>
              <a:rPr lang="en-US" dirty="0" smtClean="0">
                <a:latin typeface="Menlo Regular"/>
                <a:cs typeface="Menlo Regular"/>
              </a:rPr>
              <a:t>-</a:t>
            </a:r>
            <a:r>
              <a:rPr lang="en-US" dirty="0">
                <a:latin typeface="Menlo Regular"/>
                <a:cs typeface="Menlo Regular"/>
              </a:rPr>
              <a:t>node-demo</a:t>
            </a:r>
            <a:r>
              <a:rPr lang="en-US" dirty="0" smtClean="0">
                <a:latin typeface="Menlo Regular"/>
                <a:cs typeface="Menlo Regular"/>
              </a:rPr>
              <a:t>-proxy/</a:t>
            </a:r>
            <a:endParaRPr lang="en-US" dirty="0">
              <a:latin typeface="Menlo Regular"/>
              <a:cs typeface="Menlo Regular"/>
            </a:endParaRPr>
          </a:p>
          <a:p>
            <a:pPr>
              <a:buClr>
                <a:schemeClr val="tx2"/>
              </a:buClr>
            </a:pPr>
            <a:r>
              <a:rPr lang="en-US" dirty="0" smtClean="0">
                <a:latin typeface="Menlo Regular"/>
                <a:cs typeface="Menlo Regular"/>
              </a:rPr>
              <a:t>    -</a:t>
            </a:r>
            <a:r>
              <a:rPr lang="en-US" dirty="0" err="1" smtClean="0">
                <a:latin typeface="Menlo Regular"/>
                <a:cs typeface="Menlo Regular"/>
              </a:rPr>
              <a:t>apiproxy</a:t>
            </a:r>
            <a:r>
              <a:rPr lang="en-US" dirty="0" smtClean="0">
                <a:latin typeface="Menlo Regular"/>
                <a:cs typeface="Menlo Regular"/>
              </a:rPr>
              <a:t>/</a:t>
            </a:r>
          </a:p>
          <a:p>
            <a:pPr>
              <a:buClr>
                <a:schemeClr val="tx2"/>
              </a:buClr>
            </a:pPr>
            <a:r>
              <a:rPr lang="en-US" dirty="0" smtClean="0">
                <a:latin typeface="Menlo Regular"/>
                <a:cs typeface="Menlo Regular"/>
              </a:rPr>
              <a:t>      -policies/</a:t>
            </a:r>
          </a:p>
          <a:p>
            <a:pPr>
              <a:buClr>
                <a:schemeClr val="tx2"/>
              </a:buClr>
            </a:pPr>
            <a:r>
              <a:rPr lang="en-US" dirty="0" smtClean="0">
                <a:latin typeface="Menlo Regular"/>
                <a:cs typeface="Menlo Regular"/>
              </a:rPr>
              <a:t>      -proxies/</a:t>
            </a:r>
          </a:p>
          <a:p>
            <a:pPr>
              <a:buClr>
                <a:schemeClr val="tx2"/>
              </a:buClr>
            </a:pPr>
            <a:r>
              <a:rPr lang="en-US" dirty="0" smtClean="0">
                <a:latin typeface="Menlo Regular"/>
                <a:cs typeface="Menlo Regular"/>
              </a:rPr>
              <a:t>      -targets/</a:t>
            </a:r>
          </a:p>
          <a:p>
            <a:pPr>
              <a:buClr>
                <a:schemeClr val="tx2"/>
              </a:buClr>
            </a:pPr>
            <a:r>
              <a:rPr lang="en-US" dirty="0" smtClean="0">
                <a:latin typeface="Menlo Regular"/>
                <a:cs typeface="Menlo Regular"/>
              </a:rPr>
              <a:t>      -resources/</a:t>
            </a:r>
          </a:p>
          <a:p>
            <a:pPr>
              <a:buClr>
                <a:schemeClr val="tx2"/>
              </a:buClr>
            </a:pPr>
            <a:r>
              <a:rPr lang="en-US" dirty="0" smtClean="0">
                <a:latin typeface="Menlo Regular"/>
                <a:cs typeface="Menlo Regular"/>
              </a:rPr>
              <a:t>        </a:t>
            </a:r>
            <a:r>
              <a:rPr lang="en-US" b="1" dirty="0" smtClean="0">
                <a:latin typeface="Menlo Regular"/>
                <a:cs typeface="Menlo Regular"/>
              </a:rPr>
              <a:t>-node/</a:t>
            </a:r>
          </a:p>
          <a:p>
            <a:pPr>
              <a:buClr>
                <a:schemeClr val="tx2"/>
              </a:buClr>
            </a:pPr>
            <a:r>
              <a:rPr lang="en-US" dirty="0" smtClean="0">
                <a:latin typeface="Menlo Regular"/>
                <a:cs typeface="Menlo Regular"/>
              </a:rPr>
              <a:t>          </a:t>
            </a:r>
            <a:r>
              <a:rPr lang="en-US" b="1" dirty="0" smtClean="0">
                <a:latin typeface="Menlo Regular"/>
                <a:cs typeface="Menlo Regular"/>
              </a:rPr>
              <a:t>-</a:t>
            </a:r>
            <a:r>
              <a:rPr lang="en-US" b="1" dirty="0" err="1">
                <a:latin typeface="Menlo Regular"/>
                <a:cs typeface="Menlo Regular"/>
              </a:rPr>
              <a:t>app.js</a:t>
            </a:r>
            <a:endParaRPr lang="en-US" b="1" dirty="0">
              <a:latin typeface="Menlo Regular"/>
              <a:cs typeface="Menlo Regular"/>
            </a:endParaRPr>
          </a:p>
          <a:p>
            <a:pPr>
              <a:buClr>
                <a:schemeClr val="tx2"/>
              </a:buClr>
            </a:pPr>
            <a:r>
              <a:rPr lang="en-US" b="1" dirty="0" smtClean="0">
                <a:latin typeface="Menlo Regular"/>
                <a:cs typeface="Menlo Regular"/>
              </a:rPr>
              <a:t>          -</a:t>
            </a:r>
            <a:r>
              <a:rPr lang="en-US" b="1" dirty="0" err="1" smtClean="0">
                <a:latin typeface="Menlo Regular"/>
                <a:cs typeface="Menlo Regular"/>
              </a:rPr>
              <a:t>node_modules.zip</a:t>
            </a:r>
            <a:endParaRPr lang="en-US" b="1" dirty="0" smtClean="0">
              <a:latin typeface="Menlo Regular"/>
              <a:cs typeface="Menlo Regular"/>
            </a:endParaRPr>
          </a:p>
        </p:txBody>
      </p:sp>
      <p:sp>
        <p:nvSpPr>
          <p:cNvPr id="2" name="TextBox 1"/>
          <p:cNvSpPr txBox="1"/>
          <p:nvPr/>
        </p:nvSpPr>
        <p:spPr>
          <a:xfrm>
            <a:off x="3883850" y="1763045"/>
            <a:ext cx="4981742" cy="646331"/>
          </a:xfrm>
          <a:prstGeom prst="rect">
            <a:avLst/>
          </a:prstGeom>
          <a:noFill/>
        </p:spPr>
        <p:txBody>
          <a:bodyPr wrap="square" rtlCol="0">
            <a:spAutoFit/>
          </a:bodyPr>
          <a:lstStyle/>
          <a:p>
            <a:pPr marL="285750" indent="-285750">
              <a:buClr>
                <a:schemeClr val="tx2"/>
              </a:buClr>
              <a:buFont typeface="Arial"/>
              <a:buChar char="•"/>
            </a:pPr>
            <a:r>
              <a:rPr lang="en-US" dirty="0" smtClean="0"/>
              <a:t>The </a:t>
            </a:r>
            <a:r>
              <a:rPr lang="en-US" dirty="0" err="1" smtClean="0"/>
              <a:t>node_modules</a:t>
            </a:r>
            <a:r>
              <a:rPr lang="en-US" dirty="0" smtClean="0"/>
              <a:t> directory must be zipped.</a:t>
            </a:r>
          </a:p>
        </p:txBody>
      </p:sp>
      <p:sp>
        <p:nvSpPr>
          <p:cNvPr id="9" name="TextBox 8"/>
          <p:cNvSpPr txBox="1"/>
          <p:nvPr/>
        </p:nvSpPr>
        <p:spPr>
          <a:xfrm>
            <a:off x="293849" y="5636024"/>
            <a:ext cx="9052049" cy="830997"/>
          </a:xfrm>
          <a:prstGeom prst="rect">
            <a:avLst/>
          </a:prstGeom>
          <a:noFill/>
        </p:spPr>
        <p:txBody>
          <a:bodyPr wrap="square" rtlCol="0">
            <a:spAutoFit/>
          </a:bodyPr>
          <a:lstStyle/>
          <a:p>
            <a:pPr marL="285750" indent="-285750">
              <a:buClr>
                <a:schemeClr val="tx2"/>
              </a:buClr>
              <a:buFont typeface="Arial"/>
              <a:buChar char="•"/>
            </a:pPr>
            <a:r>
              <a:rPr lang="en-US" sz="1600" dirty="0" smtClean="0"/>
              <a:t>Specify main node app as a &lt;</a:t>
            </a:r>
            <a:r>
              <a:rPr lang="en-US" sz="1600" dirty="0" err="1" smtClean="0"/>
              <a:t>ScriptTarget</a:t>
            </a:r>
            <a:r>
              <a:rPr lang="en-US" sz="1600" dirty="0" smtClean="0"/>
              <a:t>&gt;&lt;</a:t>
            </a:r>
            <a:r>
              <a:rPr lang="en-US" sz="1600" dirty="0" err="1" smtClean="0"/>
              <a:t>ResourceURL</a:t>
            </a:r>
            <a:r>
              <a:rPr lang="en-US" sz="1600" dirty="0" smtClean="0"/>
              <a:t>&gt;</a:t>
            </a:r>
          </a:p>
          <a:p>
            <a:pPr marL="285750" indent="-285750">
              <a:buClr>
                <a:schemeClr val="tx2"/>
              </a:buClr>
              <a:buFont typeface="Arial"/>
              <a:buChar char="•"/>
            </a:pPr>
            <a:r>
              <a:rPr lang="en-US" sz="1600" dirty="0" smtClean="0"/>
              <a:t>&lt;</a:t>
            </a:r>
            <a:r>
              <a:rPr lang="en-US" sz="1600" dirty="0" err="1" smtClean="0"/>
              <a:t>EnvironmentVariables</a:t>
            </a:r>
            <a:r>
              <a:rPr lang="en-US" sz="1600" dirty="0" smtClean="0"/>
              <a:t>&gt; can be specified in </a:t>
            </a:r>
            <a:r>
              <a:rPr lang="en-US" sz="1600" dirty="0" err="1" smtClean="0"/>
              <a:t>TargetEndpoint</a:t>
            </a:r>
            <a:r>
              <a:rPr lang="en-US" sz="1600" dirty="0" smtClean="0"/>
              <a:t> and then referenced in the </a:t>
            </a:r>
            <a:r>
              <a:rPr lang="en-US" sz="1600" dirty="0" err="1" smtClean="0"/>
              <a:t>node.js</a:t>
            </a:r>
            <a:r>
              <a:rPr lang="en-US" sz="1600" dirty="0" smtClean="0"/>
              <a:t> code </a:t>
            </a:r>
            <a:r>
              <a:rPr lang="en-US" sz="1600" dirty="0"/>
              <a:t>as </a:t>
            </a:r>
            <a:r>
              <a:rPr lang="en-US" sz="1600" b="1" i="1" dirty="0" err="1" smtClean="0">
                <a:latin typeface="Menlo Regular"/>
                <a:cs typeface="Menlo Regular"/>
              </a:rPr>
              <a:t>var</a:t>
            </a:r>
            <a:r>
              <a:rPr lang="en-US" sz="1600" b="1" i="1" dirty="0" smtClean="0">
                <a:latin typeface="Menlo Regular"/>
                <a:cs typeface="Menlo Regular"/>
              </a:rPr>
              <a:t> </a:t>
            </a:r>
            <a:r>
              <a:rPr lang="en-US" sz="1600" b="1" i="1" dirty="0" err="1" smtClean="0">
                <a:latin typeface="Menlo Regular"/>
                <a:cs typeface="Menlo Regular"/>
              </a:rPr>
              <a:t>myVariable</a:t>
            </a:r>
            <a:r>
              <a:rPr lang="en-US" sz="1600" b="1" i="1" dirty="0" smtClean="0">
                <a:latin typeface="Menlo Regular"/>
                <a:cs typeface="Menlo Regular"/>
              </a:rPr>
              <a:t> = </a:t>
            </a:r>
            <a:r>
              <a:rPr lang="en-US" sz="1600" b="1" i="1" dirty="0" err="1" smtClean="0">
                <a:latin typeface="Menlo Regular"/>
                <a:cs typeface="Menlo Regular"/>
              </a:rPr>
              <a:t>process.env.myVariable</a:t>
            </a:r>
            <a:r>
              <a:rPr lang="en-US" sz="1600" b="1" i="1" dirty="0" smtClean="0">
                <a:latin typeface="Menlo Regular"/>
                <a:cs typeface="Menlo Regular"/>
              </a:rPr>
              <a:t>;</a:t>
            </a:r>
          </a:p>
        </p:txBody>
      </p:sp>
    </p:spTree>
    <p:extLst>
      <p:ext uri="{BB962C8B-B14F-4D97-AF65-F5344CB8AC3E}">
        <p14:creationId xmlns:p14="http://schemas.microsoft.com/office/powerpoint/2010/main" val="33042712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410453"/>
          </a:xfrm>
          <a:prstGeom prst="rect">
            <a:avLst/>
          </a:prstGeom>
          <a:noFill/>
          <a:ln>
            <a:noFill/>
          </a:ln>
        </p:spPr>
        <p:txBody>
          <a:bodyPr lIns="0" tIns="45700" rIns="91425" bIns="45700" anchor="t" anchorCtr="0">
            <a:noAutofit/>
          </a:bodyPr>
          <a:lstStyle/>
          <a:p>
            <a:pPr marL="236538" lvl="1" indent="0">
              <a:buSzPct val="60000"/>
              <a:buNone/>
            </a:pPr>
            <a:r>
              <a:rPr lang="en-US" sz="2000" dirty="0" smtClean="0"/>
              <a:t>Create a </a:t>
            </a:r>
            <a:r>
              <a:rPr lang="en-US" sz="2000" dirty="0"/>
              <a:t>new Node.js proxy in Apigee </a:t>
            </a:r>
            <a:r>
              <a:rPr lang="en-US" sz="2000" dirty="0" smtClean="0"/>
              <a:t>Edge UI</a:t>
            </a:r>
            <a:endParaRPr lang="en-US" sz="2000" dirty="0"/>
          </a:p>
          <a:p>
            <a:pPr marL="457200" lvl="1" indent="0">
              <a:buSzPct val="60000"/>
              <a:buNone/>
            </a:pPr>
            <a:endParaRPr lang="en-US"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UI Wizard for creating </a:t>
            </a:r>
            <a:r>
              <a:rPr lang="en-US" dirty="0" err="1" smtClean="0"/>
              <a:t>Node.js</a:t>
            </a:r>
            <a:r>
              <a:rPr lang="en-US" dirty="0" smtClean="0"/>
              <a:t> API Proxy Skeletons</a:t>
            </a:r>
            <a:endParaRPr lang="en-US" dirty="0"/>
          </a:p>
        </p:txBody>
      </p:sp>
      <p:pic>
        <p:nvPicPr>
          <p:cNvPr id="2" name="Picture 1" descr="create_nodeproxy_wiz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1859566"/>
            <a:ext cx="8837818" cy="4304929"/>
          </a:xfrm>
          <a:prstGeom prst="rect">
            <a:avLst/>
          </a:prstGeom>
        </p:spPr>
      </p:pic>
    </p:spTree>
    <p:extLst>
      <p:ext uri="{BB962C8B-B14F-4D97-AF65-F5344CB8AC3E}">
        <p14:creationId xmlns:p14="http://schemas.microsoft.com/office/powerpoint/2010/main" val="54742415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327935"/>
            <a:ext cx="8675688" cy="3270778"/>
          </a:xfrm>
          <a:prstGeom prst="rect">
            <a:avLst/>
          </a:prstGeom>
          <a:noFill/>
          <a:ln>
            <a:noFill/>
          </a:ln>
        </p:spPr>
        <p:txBody>
          <a:bodyPr lIns="0" tIns="45700" rIns="91425" bIns="45700" anchor="t" anchorCtr="0">
            <a:noAutofit/>
          </a:bodyPr>
          <a:lstStyle/>
          <a:p>
            <a:pPr>
              <a:buSzPct val="60000"/>
            </a:pPr>
            <a:r>
              <a:rPr lang="en-US" sz="2000" dirty="0"/>
              <a:t>Limitations of creating a Node.js proxy through the </a:t>
            </a:r>
            <a:r>
              <a:rPr lang="en-US" sz="2000" dirty="0" smtClean="0"/>
              <a:t>Edge UI</a:t>
            </a:r>
            <a:endParaRPr lang="en-US" sz="2000" dirty="0"/>
          </a:p>
          <a:p>
            <a:pPr lvl="1">
              <a:buSzPct val="60000"/>
            </a:pPr>
            <a:r>
              <a:rPr lang="en-US" sz="1800" dirty="0"/>
              <a:t>If a bundle is uploaded, </a:t>
            </a:r>
            <a:r>
              <a:rPr lang="en-US" sz="1800" i="1" dirty="0" err="1" smtClean="0"/>
              <a:t>node_modules</a:t>
            </a:r>
            <a:r>
              <a:rPr lang="en-US" sz="1800" dirty="0" smtClean="0"/>
              <a:t> </a:t>
            </a:r>
            <a:r>
              <a:rPr lang="en-US" sz="1800" dirty="0"/>
              <a:t>are not </a:t>
            </a:r>
            <a:r>
              <a:rPr lang="en-US" sz="1800" dirty="0" smtClean="0"/>
              <a:t>auto compressed</a:t>
            </a:r>
            <a:endParaRPr lang="en-US" sz="1800" dirty="0"/>
          </a:p>
          <a:p>
            <a:pPr lvl="1">
              <a:buSzPct val="60000"/>
            </a:pPr>
            <a:r>
              <a:rPr lang="en-US" sz="1800" dirty="0"/>
              <a:t>Handy for creating simple or on-the-fly Node scripts</a:t>
            </a:r>
          </a:p>
          <a:p>
            <a:pPr lvl="2">
              <a:buSzPct val="60000"/>
            </a:pPr>
            <a:endParaRPr lang="en-US" sz="1800" dirty="0"/>
          </a:p>
          <a:p>
            <a:pPr>
              <a:buSzPct val="60000"/>
            </a:pPr>
            <a:r>
              <a:rPr lang="en-US" sz="2000" dirty="0" smtClean="0"/>
              <a:t>Apigee</a:t>
            </a:r>
            <a:r>
              <a:rPr lang="en-US" sz="2200" dirty="0" smtClean="0"/>
              <a:t>  </a:t>
            </a:r>
            <a:r>
              <a:rPr lang="en-US" sz="1600" dirty="0" err="1">
                <a:latin typeface="Menlo Bold"/>
                <a:cs typeface="Menlo Bold"/>
              </a:rPr>
              <a:t>api</a:t>
            </a:r>
            <a:r>
              <a:rPr lang="en-US" sz="1600" dirty="0">
                <a:latin typeface="Menlo Bold"/>
                <a:cs typeface="Menlo Bold"/>
              </a:rPr>
              <a:t>-platform-</a:t>
            </a:r>
            <a:r>
              <a:rPr lang="en-US" sz="1600" dirty="0" smtClean="0">
                <a:latin typeface="Menlo Bold"/>
                <a:cs typeface="Menlo Bold"/>
              </a:rPr>
              <a:t>tools </a:t>
            </a:r>
            <a:endParaRPr lang="en-US" sz="1600" dirty="0">
              <a:latin typeface="Menlo Bold"/>
              <a:cs typeface="Menlo Bold"/>
            </a:endParaRPr>
          </a:p>
          <a:p>
            <a:pPr lvl="1">
              <a:buSzPct val="60000"/>
            </a:pPr>
            <a:r>
              <a:rPr lang="en-US" sz="1800" dirty="0" smtClean="0"/>
              <a:t>You should have it installed already:</a:t>
            </a:r>
            <a:r>
              <a:rPr lang="en-US" sz="1800" dirty="0" smtClean="0">
                <a:solidFill>
                  <a:srgbClr val="A7A9AC"/>
                </a:solidFill>
              </a:rPr>
              <a:t> </a:t>
            </a:r>
            <a:r>
              <a:rPr lang="en-US" sz="1800" dirty="0" smtClean="0">
                <a:hlinkClick r:id="rId3"/>
              </a:rPr>
              <a:t>https</a:t>
            </a:r>
            <a:r>
              <a:rPr lang="en-US" sz="1800" dirty="0">
                <a:hlinkClick r:id="rId3"/>
              </a:rPr>
              <a:t>://github.com/apigee/api-platform-</a:t>
            </a:r>
            <a:r>
              <a:rPr lang="en-US" sz="1800" dirty="0" smtClean="0">
                <a:hlinkClick r:id="rId3"/>
              </a:rPr>
              <a:t>tools</a:t>
            </a:r>
            <a:r>
              <a:rPr lang="en-US" sz="1800" dirty="0" smtClean="0"/>
              <a:t> </a:t>
            </a:r>
            <a:endParaRPr lang="en-US" sz="1800" dirty="0"/>
          </a:p>
          <a:p>
            <a:pPr lvl="1">
              <a:buSzPct val="60000"/>
            </a:pPr>
            <a:r>
              <a:rPr lang="en-US" sz="1800" dirty="0" smtClean="0"/>
              <a:t>For Windows, install python for Windows (</a:t>
            </a:r>
            <a:r>
              <a:rPr lang="en-US" sz="1800" dirty="0"/>
              <a:t>2.7</a:t>
            </a:r>
            <a:r>
              <a:rPr lang="en-US" sz="1800" dirty="0" smtClean="0"/>
              <a:t>): </a:t>
            </a:r>
            <a:r>
              <a:rPr lang="en-US" sz="1800" dirty="0">
                <a:hlinkClick r:id="rId4"/>
              </a:rPr>
              <a:t>https://www.python.org/downloads/windows</a:t>
            </a:r>
            <a:r>
              <a:rPr lang="en-US" sz="1800" dirty="0" smtClean="0">
                <a:hlinkClick r:id="rId4"/>
              </a:rPr>
              <a:t>/</a:t>
            </a:r>
            <a:r>
              <a:rPr lang="en-US" sz="1800" dirty="0" smtClean="0"/>
              <a:t> </a:t>
            </a:r>
          </a:p>
          <a:p>
            <a:pPr lvl="1">
              <a:buSzPct val="60000"/>
            </a:pPr>
            <a:endParaRPr lang="en-US"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a:t>Deploying and </a:t>
            </a:r>
            <a:r>
              <a:rPr lang="en-US" dirty="0" smtClean="0"/>
              <a:t>Maintaining </a:t>
            </a:r>
            <a:r>
              <a:rPr lang="en-US" dirty="0"/>
              <a:t>a Node app in Apigee Edge</a:t>
            </a:r>
          </a:p>
        </p:txBody>
      </p:sp>
      <p:sp>
        <p:nvSpPr>
          <p:cNvPr id="5" name="Rounded Rectangle 4"/>
          <p:cNvSpPr/>
          <p:nvPr/>
        </p:nvSpPr>
        <p:spPr>
          <a:xfrm>
            <a:off x="1460344" y="2767289"/>
            <a:ext cx="2331396"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78639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1"/>
            <a:ext cx="8675688" cy="2527736"/>
          </a:xfrm>
          <a:prstGeom prst="rect">
            <a:avLst/>
          </a:prstGeom>
          <a:noFill/>
          <a:ln>
            <a:noFill/>
          </a:ln>
        </p:spPr>
        <p:txBody>
          <a:bodyPr lIns="0" tIns="45700" rIns="91425" bIns="45700" anchor="t" anchorCtr="0">
            <a:noAutofit/>
          </a:bodyPr>
          <a:lstStyle/>
          <a:p>
            <a:pPr marL="457200" lvl="1" indent="0">
              <a:buSzPct val="60000"/>
              <a:buNone/>
            </a:pPr>
            <a:r>
              <a:rPr lang="en-US" sz="2000" dirty="0" smtClean="0"/>
              <a:t>Deploying </a:t>
            </a:r>
            <a:r>
              <a:rPr lang="en-US" sz="2000" dirty="0"/>
              <a:t>a Node.js proxy from the command-line tool </a:t>
            </a:r>
            <a:endParaRPr lang="en-US" sz="2000" dirty="0" smtClean="0">
              <a:solidFill>
                <a:srgbClr val="A7A9AC"/>
              </a:solidFill>
            </a:endParaRPr>
          </a:p>
          <a:p>
            <a:pPr lvl="1">
              <a:buSzPct val="60000"/>
            </a:pPr>
            <a:endParaRPr lang="en-US" sz="1800" dirty="0" smtClean="0">
              <a:solidFill>
                <a:srgbClr val="A7A9AC"/>
              </a:solidFill>
            </a:endParaRPr>
          </a:p>
          <a:p>
            <a:pPr lvl="1">
              <a:buSzPct val="60000"/>
            </a:pPr>
            <a:endParaRPr lang="en-US" sz="1800" dirty="0">
              <a:solidFill>
                <a:srgbClr val="A7A9AC"/>
              </a:solidFill>
            </a:endParaRPr>
          </a:p>
          <a:p>
            <a:pPr lvl="1">
              <a:buSzPct val="60000"/>
            </a:pPr>
            <a:endParaRPr lang="en-US" sz="1800" dirty="0" smtClean="0">
              <a:solidFill>
                <a:srgbClr val="A7A9AC"/>
              </a:solidFill>
            </a:endParaRPr>
          </a:p>
          <a:p>
            <a:pPr lvl="1">
              <a:buSzPct val="60000"/>
            </a:pPr>
            <a:endParaRPr lang="en-US" sz="1800" dirty="0">
              <a:solidFill>
                <a:srgbClr val="A7A9AC"/>
              </a:solidFill>
            </a:endParaRPr>
          </a:p>
          <a:p>
            <a:pPr lvl="1">
              <a:buSzPct val="60000"/>
            </a:pPr>
            <a:endParaRPr lang="en-US" sz="1800" dirty="0" smtClean="0">
              <a:solidFill>
                <a:srgbClr val="A7A9AC"/>
              </a:solidFill>
            </a:endParaRPr>
          </a:p>
          <a:p>
            <a:pPr lvl="1">
              <a:buSzPct val="60000"/>
            </a:pPr>
            <a:endParaRPr lang="en-US" sz="1800" dirty="0">
              <a:solidFill>
                <a:srgbClr val="A7A9AC"/>
              </a:solidFill>
            </a:endParaRPr>
          </a:p>
          <a:p>
            <a:pPr lvl="1">
              <a:buSzPct val="60000"/>
            </a:pPr>
            <a:endParaRPr lang="en-US" sz="1800" dirty="0">
              <a:solidFill>
                <a:srgbClr val="A7A9AC"/>
              </a:solidFill>
            </a:endParaRPr>
          </a:p>
          <a:p>
            <a:pPr lvl="1">
              <a:buSzPct val="60000"/>
            </a:pPr>
            <a:r>
              <a:rPr lang="en-US" sz="2000" dirty="0" smtClean="0"/>
              <a:t>Example directory structure for above command:</a:t>
            </a:r>
          </a:p>
          <a:p>
            <a:pPr lvl="1">
              <a:buSzPct val="60000"/>
            </a:pPr>
            <a:endParaRPr lang="en-US" sz="1800" dirty="0" smtClean="0"/>
          </a:p>
          <a:p>
            <a:pPr lvl="1">
              <a:buSzPct val="60000"/>
            </a:pPr>
            <a:endParaRPr lang="en-US" sz="1800" dirty="0" smtClean="0"/>
          </a:p>
          <a:p>
            <a:pPr marL="457200" lvl="1" indent="0">
              <a:buSzPct val="60000"/>
              <a:buNone/>
            </a:pPr>
            <a:endParaRPr lang="en-US" sz="1800" dirty="0" smtClean="0"/>
          </a:p>
          <a:p>
            <a:pPr lvl="1">
              <a:buSzPct val="60000"/>
            </a:pPr>
            <a:r>
              <a:rPr lang="en-US" sz="2000" dirty="0" smtClean="0"/>
              <a:t>Testing </a:t>
            </a:r>
            <a:r>
              <a:rPr lang="en-US" sz="2000" dirty="0"/>
              <a:t>our success</a:t>
            </a:r>
          </a:p>
          <a:p>
            <a:pPr lvl="2">
              <a:buSzPct val="60000"/>
            </a:pPr>
            <a:r>
              <a:rPr lang="en-US" sz="1800" dirty="0" smtClean="0"/>
              <a:t>You should be able to access your Node.js proxy from here:</a:t>
            </a:r>
            <a:br>
              <a:rPr lang="en-US" sz="1800" dirty="0" smtClean="0"/>
            </a:br>
            <a:r>
              <a:rPr lang="en-US" sz="1800" dirty="0" smtClean="0">
                <a:solidFill>
                  <a:schemeClr val="accent5"/>
                </a:solidFill>
              </a:rPr>
              <a:t>http</a:t>
            </a:r>
            <a:r>
              <a:rPr lang="en-US" sz="1800" dirty="0">
                <a:solidFill>
                  <a:schemeClr val="accent5"/>
                </a:solidFill>
              </a:rPr>
              <a:t>(s)://{org}-{</a:t>
            </a:r>
            <a:r>
              <a:rPr lang="en-US" sz="1800" dirty="0" err="1">
                <a:solidFill>
                  <a:schemeClr val="accent5"/>
                </a:solidFill>
              </a:rPr>
              <a:t>env</a:t>
            </a:r>
            <a:r>
              <a:rPr lang="en-US" sz="1800" dirty="0">
                <a:solidFill>
                  <a:schemeClr val="accent5"/>
                </a:solidFill>
              </a:rPr>
              <a:t>}</a:t>
            </a:r>
            <a:r>
              <a:rPr lang="en-US" sz="1800" dirty="0" smtClean="0">
                <a:solidFill>
                  <a:schemeClr val="accent5"/>
                </a:solidFill>
              </a:rPr>
              <a:t>.</a:t>
            </a:r>
            <a:r>
              <a:rPr lang="en-US" sz="1800" dirty="0" err="1" smtClean="0">
                <a:solidFill>
                  <a:schemeClr val="accent5"/>
                </a:solidFill>
              </a:rPr>
              <a:t>apigee.net</a:t>
            </a:r>
            <a:r>
              <a:rPr lang="en-US" sz="1800" dirty="0" smtClean="0">
                <a:solidFill>
                  <a:schemeClr val="accent5"/>
                </a:solidFill>
              </a:rPr>
              <a:t>/</a:t>
            </a:r>
            <a:r>
              <a:rPr lang="en-US" sz="1800" dirty="0">
                <a:solidFill>
                  <a:schemeClr val="accent5"/>
                </a:solidFill>
              </a:rPr>
              <a:t>{</a:t>
            </a:r>
            <a:r>
              <a:rPr lang="en-US" sz="1800" dirty="0" err="1">
                <a:solidFill>
                  <a:schemeClr val="accent5"/>
                </a:solidFill>
              </a:rPr>
              <a:t>basepath</a:t>
            </a:r>
            <a:r>
              <a:rPr lang="en-US" sz="1800" dirty="0">
                <a:solidFill>
                  <a:schemeClr val="accent5"/>
                </a:solidFill>
              </a:rPr>
              <a:t>}</a:t>
            </a:r>
            <a:r>
              <a:rPr lang="en-US" sz="1800" dirty="0" smtClean="0">
                <a:solidFill>
                  <a:schemeClr val="accent5"/>
                </a:solidFill>
              </a:rPr>
              <a:t>/</a:t>
            </a:r>
            <a:endParaRPr lang="en-US" sz="1800" dirty="0">
              <a:solidFill>
                <a:schemeClr val="accent5"/>
              </a:solidFill>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8019958"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Use </a:t>
            </a:r>
            <a:r>
              <a:rPr lang="en-US" dirty="0" err="1" smtClean="0"/>
              <a:t>apigeetool</a:t>
            </a:r>
            <a:r>
              <a:rPr lang="en-US" dirty="0" smtClean="0"/>
              <a:t> to deploy node apps from command line</a:t>
            </a:r>
            <a:endParaRPr lang="en-US" dirty="0"/>
          </a:p>
        </p:txBody>
      </p:sp>
      <p:sp>
        <p:nvSpPr>
          <p:cNvPr id="5" name="Rectangle 4"/>
          <p:cNvSpPr/>
          <p:nvPr/>
        </p:nvSpPr>
        <p:spPr>
          <a:xfrm>
            <a:off x="680216" y="1731744"/>
            <a:ext cx="7938221" cy="1938992"/>
          </a:xfrm>
          <a:prstGeom prst="rect">
            <a:avLst/>
          </a:prstGeom>
          <a:solidFill>
            <a:srgbClr val="252525"/>
          </a:solidFill>
        </p:spPr>
        <p:txBody>
          <a:bodyPr wrap="square">
            <a:spAutoFit/>
          </a:bodyPr>
          <a:lstStyle/>
          <a:p>
            <a:r>
              <a:rPr lang="en-US" sz="1200" dirty="0" err="1">
                <a:solidFill>
                  <a:schemeClr val="bg1"/>
                </a:solidFill>
                <a:latin typeface="Menlo Regular"/>
              </a:rPr>
              <a:t>apigeetool</a:t>
            </a:r>
            <a:r>
              <a:rPr lang="en-US" sz="1200" dirty="0">
                <a:solidFill>
                  <a:schemeClr val="bg1"/>
                </a:solidFill>
                <a:latin typeface="Menlo Regular"/>
              </a:rPr>
              <a:t> </a:t>
            </a:r>
            <a:r>
              <a:rPr lang="en-US" sz="1200" dirty="0" err="1">
                <a:solidFill>
                  <a:schemeClr val="bg1"/>
                </a:solidFill>
                <a:latin typeface="Menlo Regular"/>
              </a:rPr>
              <a:t>deploynodeapp</a:t>
            </a:r>
            <a:r>
              <a:rPr lang="en-US" sz="1200" dirty="0">
                <a:solidFill>
                  <a:schemeClr val="bg1"/>
                </a:solidFill>
                <a:latin typeface="Menlo Regular"/>
              </a:rPr>
              <a:t> -o </a:t>
            </a:r>
            <a:r>
              <a:rPr lang="en-US" sz="1200" dirty="0" err="1">
                <a:solidFill>
                  <a:schemeClr val="bg1"/>
                </a:solidFill>
                <a:latin typeface="Menlo Regular"/>
              </a:rPr>
              <a:t>michaelarusso</a:t>
            </a:r>
            <a:r>
              <a:rPr lang="en-US" sz="1200" dirty="0">
                <a:solidFill>
                  <a:schemeClr val="bg1"/>
                </a:solidFill>
                <a:latin typeface="Menlo Regular"/>
              </a:rPr>
              <a:t> -e test -n node-demo -u </a:t>
            </a:r>
            <a:r>
              <a:rPr lang="en-US" sz="1200" dirty="0" smtClean="0">
                <a:solidFill>
                  <a:schemeClr val="bg1"/>
                </a:solidFill>
                <a:latin typeface="Menlo Regular"/>
              </a:rPr>
              <a:t>mrusso@apigee.com -</a:t>
            </a:r>
            <a:r>
              <a:rPr lang="en-US" sz="1200" dirty="0">
                <a:solidFill>
                  <a:schemeClr val="bg1"/>
                </a:solidFill>
                <a:latin typeface="Menlo Regular"/>
              </a:rPr>
              <a:t>d . -m </a:t>
            </a:r>
            <a:r>
              <a:rPr lang="en-US" sz="1200" dirty="0" err="1">
                <a:solidFill>
                  <a:schemeClr val="bg1"/>
                </a:solidFill>
                <a:latin typeface="Menlo Regular"/>
              </a:rPr>
              <a:t>app.js</a:t>
            </a:r>
            <a:r>
              <a:rPr lang="en-US" sz="1200" dirty="0">
                <a:solidFill>
                  <a:schemeClr val="bg1"/>
                </a:solidFill>
                <a:latin typeface="Menlo Regular"/>
              </a:rPr>
              <a:t> -b /node-demo-app</a:t>
            </a:r>
          </a:p>
          <a:p>
            <a:endParaRPr lang="en-US" sz="1200" dirty="0">
              <a:solidFill>
                <a:schemeClr val="bg1"/>
              </a:solidFill>
              <a:latin typeface="Menlo Regular"/>
            </a:endParaRPr>
          </a:p>
          <a:p>
            <a:r>
              <a:rPr lang="en-US" sz="1200" dirty="0">
                <a:solidFill>
                  <a:schemeClr val="bg1"/>
                </a:solidFill>
                <a:latin typeface="Menlo Regular"/>
              </a:rPr>
              <a:t>-o {</a:t>
            </a:r>
            <a:r>
              <a:rPr lang="en-US" sz="1200" dirty="0" err="1">
                <a:solidFill>
                  <a:schemeClr val="bg1"/>
                </a:solidFill>
                <a:latin typeface="Menlo Regular"/>
              </a:rPr>
              <a:t>apigee</a:t>
            </a:r>
            <a:r>
              <a:rPr lang="en-US" sz="1200" dirty="0">
                <a:solidFill>
                  <a:schemeClr val="bg1"/>
                </a:solidFill>
                <a:latin typeface="Menlo Regular"/>
              </a:rPr>
              <a:t> organization}</a:t>
            </a:r>
          </a:p>
          <a:p>
            <a:r>
              <a:rPr lang="en-US" sz="1200" dirty="0">
                <a:solidFill>
                  <a:schemeClr val="bg1"/>
                </a:solidFill>
                <a:latin typeface="Menlo Regular"/>
              </a:rPr>
              <a:t>-e {</a:t>
            </a:r>
            <a:r>
              <a:rPr lang="en-US" sz="1200" dirty="0" err="1">
                <a:solidFill>
                  <a:schemeClr val="bg1"/>
                </a:solidFill>
                <a:latin typeface="Menlo Regular"/>
              </a:rPr>
              <a:t>apigee</a:t>
            </a:r>
            <a:r>
              <a:rPr lang="en-US" sz="1200" dirty="0">
                <a:solidFill>
                  <a:schemeClr val="bg1"/>
                </a:solidFill>
                <a:latin typeface="Menlo Regular"/>
              </a:rPr>
              <a:t> environment}</a:t>
            </a:r>
          </a:p>
          <a:p>
            <a:r>
              <a:rPr lang="en-US" sz="1200" dirty="0">
                <a:solidFill>
                  <a:schemeClr val="bg1"/>
                </a:solidFill>
                <a:latin typeface="Menlo Regular"/>
              </a:rPr>
              <a:t>-n {</a:t>
            </a:r>
            <a:r>
              <a:rPr lang="en-US" sz="1200" dirty="0" err="1">
                <a:solidFill>
                  <a:schemeClr val="bg1"/>
                </a:solidFill>
                <a:latin typeface="Menlo Regular"/>
              </a:rPr>
              <a:t>apigee</a:t>
            </a:r>
            <a:r>
              <a:rPr lang="en-US" sz="1200" dirty="0">
                <a:solidFill>
                  <a:schemeClr val="bg1"/>
                </a:solidFill>
                <a:latin typeface="Menlo Regular"/>
              </a:rPr>
              <a:t> API proxy name}</a:t>
            </a:r>
          </a:p>
          <a:p>
            <a:r>
              <a:rPr lang="en-US" sz="1200" dirty="0">
                <a:solidFill>
                  <a:schemeClr val="bg1"/>
                </a:solidFill>
                <a:latin typeface="Menlo Regular"/>
              </a:rPr>
              <a:t>-u {</a:t>
            </a:r>
            <a:r>
              <a:rPr lang="en-US" sz="1200" dirty="0" err="1">
                <a:solidFill>
                  <a:schemeClr val="bg1"/>
                </a:solidFill>
                <a:latin typeface="Menlo Regular"/>
              </a:rPr>
              <a:t>apigee</a:t>
            </a:r>
            <a:r>
              <a:rPr lang="en-US" sz="1200" dirty="0">
                <a:solidFill>
                  <a:schemeClr val="bg1"/>
                </a:solidFill>
                <a:latin typeface="Menlo Regular"/>
              </a:rPr>
              <a:t> edge username}</a:t>
            </a:r>
          </a:p>
          <a:p>
            <a:r>
              <a:rPr lang="en-US" sz="1200" dirty="0">
                <a:solidFill>
                  <a:schemeClr val="bg1"/>
                </a:solidFill>
                <a:latin typeface="Menlo Regular"/>
              </a:rPr>
              <a:t>-d {directory where the node </a:t>
            </a:r>
            <a:r>
              <a:rPr lang="en-US" sz="1200" dirty="0" err="1">
                <a:solidFill>
                  <a:schemeClr val="bg1"/>
                </a:solidFill>
                <a:latin typeface="Menlo Regular"/>
              </a:rPr>
              <a:t>app.js</a:t>
            </a:r>
            <a:r>
              <a:rPr lang="en-US" sz="1200" dirty="0">
                <a:solidFill>
                  <a:schemeClr val="bg1"/>
                </a:solidFill>
                <a:latin typeface="Menlo Regular"/>
              </a:rPr>
              <a:t> file exists}</a:t>
            </a:r>
          </a:p>
          <a:p>
            <a:r>
              <a:rPr lang="en-US" sz="1200" dirty="0">
                <a:solidFill>
                  <a:schemeClr val="bg1"/>
                </a:solidFill>
                <a:latin typeface="Menlo Regular"/>
              </a:rPr>
              <a:t>-m {node app file name used for </a:t>
            </a:r>
            <a:r>
              <a:rPr lang="en-US" sz="1200" dirty="0" err="1">
                <a:solidFill>
                  <a:schemeClr val="bg1"/>
                </a:solidFill>
                <a:latin typeface="Menlo Regular"/>
              </a:rPr>
              <a:t>TargetEndoint</a:t>
            </a:r>
            <a:r>
              <a:rPr lang="en-US" sz="1200" dirty="0">
                <a:solidFill>
                  <a:schemeClr val="bg1"/>
                </a:solidFill>
                <a:latin typeface="Menlo Regular"/>
              </a:rPr>
              <a:t> </a:t>
            </a:r>
            <a:r>
              <a:rPr lang="en-US" sz="1200" dirty="0" err="1">
                <a:solidFill>
                  <a:schemeClr val="bg1"/>
                </a:solidFill>
                <a:latin typeface="Menlo Regular"/>
              </a:rPr>
              <a:t>ResourceURL</a:t>
            </a:r>
            <a:r>
              <a:rPr lang="en-US" sz="1200" dirty="0">
                <a:solidFill>
                  <a:schemeClr val="bg1"/>
                </a:solidFill>
                <a:latin typeface="Menlo Regular"/>
              </a:rPr>
              <a:t> (</a:t>
            </a:r>
            <a:r>
              <a:rPr lang="en-US" sz="1200" dirty="0" err="1">
                <a:solidFill>
                  <a:schemeClr val="bg1"/>
                </a:solidFill>
                <a:latin typeface="Menlo Regular"/>
              </a:rPr>
              <a:t>app.js</a:t>
            </a:r>
            <a:r>
              <a:rPr lang="en-US" sz="1200" dirty="0">
                <a:solidFill>
                  <a:schemeClr val="bg1"/>
                </a:solidFill>
                <a:latin typeface="Menlo Regular"/>
              </a:rPr>
              <a:t> in this example)}</a:t>
            </a:r>
          </a:p>
          <a:p>
            <a:r>
              <a:rPr lang="en-US" sz="1200" dirty="0">
                <a:solidFill>
                  <a:schemeClr val="bg1"/>
                </a:solidFill>
                <a:latin typeface="Menlo Regular"/>
              </a:rPr>
              <a:t>-b {</a:t>
            </a:r>
            <a:r>
              <a:rPr lang="en-US" sz="1200" dirty="0" err="1">
                <a:solidFill>
                  <a:schemeClr val="bg1"/>
                </a:solidFill>
                <a:latin typeface="Menlo Regular"/>
              </a:rPr>
              <a:t>basepath</a:t>
            </a:r>
            <a:r>
              <a:rPr lang="en-US" sz="1200" dirty="0">
                <a:solidFill>
                  <a:schemeClr val="bg1"/>
                </a:solidFill>
                <a:latin typeface="Menlo Regular"/>
              </a:rPr>
              <a:t> to use for the imported proxy}</a:t>
            </a:r>
          </a:p>
        </p:txBody>
      </p:sp>
      <p:sp>
        <p:nvSpPr>
          <p:cNvPr id="2" name="TextBox 1"/>
          <p:cNvSpPr txBox="1"/>
          <p:nvPr/>
        </p:nvSpPr>
        <p:spPr>
          <a:xfrm>
            <a:off x="1025447" y="4179527"/>
            <a:ext cx="7718381" cy="998648"/>
          </a:xfrm>
          <a:prstGeom prst="rect">
            <a:avLst/>
          </a:prstGeom>
          <a:noFill/>
        </p:spPr>
        <p:txBody>
          <a:bodyPr wrap="square" rtlCol="0">
            <a:normAutofit fontScale="77500" lnSpcReduction="20000"/>
          </a:bodyPr>
          <a:lstStyle/>
          <a:p>
            <a:pPr>
              <a:buClr>
                <a:schemeClr val="tx2"/>
              </a:buClr>
            </a:pPr>
            <a:r>
              <a:rPr lang="en-US" dirty="0">
                <a:latin typeface="Menlo Regular"/>
                <a:cs typeface="Menlo Regular"/>
              </a:rPr>
              <a:t>workspace/</a:t>
            </a:r>
          </a:p>
          <a:p>
            <a:pPr>
              <a:buClr>
                <a:schemeClr val="tx2"/>
              </a:buClr>
            </a:pPr>
            <a:r>
              <a:rPr lang="en-US" dirty="0">
                <a:latin typeface="Menlo Regular"/>
                <a:cs typeface="Menlo Regular"/>
              </a:rPr>
              <a:t> 	-node-demo-app/</a:t>
            </a:r>
          </a:p>
          <a:p>
            <a:pPr>
              <a:buClr>
                <a:schemeClr val="tx2"/>
              </a:buClr>
            </a:pPr>
            <a:r>
              <a:rPr lang="en-US" dirty="0">
                <a:latin typeface="Menlo Regular"/>
                <a:cs typeface="Menlo Regular"/>
              </a:rPr>
              <a:t>		-</a:t>
            </a:r>
            <a:r>
              <a:rPr lang="en-US" dirty="0" err="1">
                <a:latin typeface="Menlo Regular"/>
                <a:cs typeface="Menlo Regular"/>
              </a:rPr>
              <a:t>app.js</a:t>
            </a:r>
            <a:endParaRPr lang="en-US" dirty="0">
              <a:latin typeface="Menlo Regular"/>
              <a:cs typeface="Menlo Regular"/>
            </a:endParaRPr>
          </a:p>
          <a:p>
            <a:pPr>
              <a:buClr>
                <a:schemeClr val="tx2"/>
              </a:buClr>
            </a:pPr>
            <a:r>
              <a:rPr lang="en-US" dirty="0">
                <a:latin typeface="Menlo Regular"/>
                <a:cs typeface="Menlo Regular"/>
              </a:rPr>
              <a:t>		-</a:t>
            </a:r>
            <a:r>
              <a:rPr lang="en-US" dirty="0" err="1">
                <a:latin typeface="Menlo Regular"/>
                <a:cs typeface="Menlo Regular"/>
              </a:rPr>
              <a:t>node_modules</a:t>
            </a:r>
            <a:r>
              <a:rPr lang="en-US" dirty="0">
                <a:latin typeface="Menlo Regular"/>
                <a:cs typeface="Menlo Regular"/>
              </a:rPr>
              <a:t>/</a:t>
            </a:r>
          </a:p>
          <a:p>
            <a:pPr>
              <a:buClr>
                <a:schemeClr val="tx2"/>
              </a:buClr>
            </a:pPr>
            <a:r>
              <a:rPr lang="en-US" dirty="0">
                <a:latin typeface="Menlo Regular"/>
                <a:cs typeface="Menlo Regular"/>
              </a:rPr>
              <a:t>			-express-</a:t>
            </a:r>
            <a:r>
              <a:rPr lang="en-US" dirty="0" err="1">
                <a:latin typeface="Menlo Regular"/>
                <a:cs typeface="Menlo Regular"/>
              </a:rPr>
              <a:t>params</a:t>
            </a:r>
            <a:r>
              <a:rPr lang="en-US" dirty="0">
                <a:latin typeface="Menlo Regular"/>
                <a:cs typeface="Menlo Regular"/>
              </a:rPr>
              <a:t>/</a:t>
            </a:r>
            <a:endParaRPr lang="en-US" dirty="0" smtClean="0">
              <a:latin typeface="Menlo Regular"/>
              <a:cs typeface="Menlo Regular"/>
            </a:endParaRPr>
          </a:p>
        </p:txBody>
      </p:sp>
    </p:spTree>
    <p:extLst>
      <p:ext uri="{BB962C8B-B14F-4D97-AF65-F5344CB8AC3E}">
        <p14:creationId xmlns:p14="http://schemas.microsoft.com/office/powerpoint/2010/main" val="34794001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body" idx="4294967295"/>
          </p:nvPr>
        </p:nvSpPr>
        <p:spPr>
          <a:xfrm>
            <a:off x="228600" y="228600"/>
            <a:ext cx="8266551" cy="1454149"/>
          </a:xfrm>
          <a:prstGeom prst="rect">
            <a:avLst/>
          </a:prstGeom>
          <a:noFill/>
          <a:ln>
            <a:noFill/>
          </a:ln>
        </p:spPr>
        <p:txBody>
          <a:bodyPr lIns="91425" tIns="45700" rIns="91425" bIns="45700" anchor="t" anchorCtr="0">
            <a:noAutofit/>
          </a:bodyPr>
          <a:lstStyle/>
          <a:p>
            <a:pPr marL="0" indent="0">
              <a:buNone/>
            </a:pPr>
            <a:r>
              <a:rPr lang="en-US" sz="4400" dirty="0" smtClean="0">
                <a:solidFill>
                  <a:schemeClr val="tx2"/>
                </a:solidFill>
              </a:rPr>
              <a:t>Volos</a:t>
            </a:r>
            <a:r>
              <a:rPr lang="en-US" sz="4400" dirty="0">
                <a:solidFill>
                  <a:schemeClr val="tx2"/>
                </a:solidFill>
              </a:rPr>
              <a:t>: Caching </a:t>
            </a:r>
          </a:p>
          <a:p>
            <a:pPr marL="0" indent="0">
              <a:buNone/>
            </a:pPr>
            <a:r>
              <a:rPr lang="en-US" sz="4400" dirty="0">
                <a:solidFill>
                  <a:schemeClr val="tx2"/>
                </a:solidFill>
              </a:rPr>
              <a:t>and Quota Management</a:t>
            </a:r>
          </a:p>
          <a:p>
            <a:pPr marL="0" indent="0">
              <a:spcBef>
                <a:spcPts val="720"/>
              </a:spcBef>
              <a:buClr>
                <a:schemeClr val="dk2"/>
              </a:buClr>
              <a:buSzPct val="25000"/>
              <a:buNone/>
            </a:pPr>
            <a:endParaRPr lang="en-US" sz="4400" b="0" i="0" u="none" strike="noStrike" cap="none" baseline="0" dirty="0">
              <a:solidFill>
                <a:srgbClr val="FF4300"/>
              </a:solidFill>
              <a:ea typeface="Arial"/>
              <a:sym typeface="Arial"/>
            </a:endParaRPr>
          </a:p>
        </p:txBody>
      </p:sp>
    </p:spTree>
    <p:extLst>
      <p:ext uri="{BB962C8B-B14F-4D97-AF65-F5344CB8AC3E}">
        <p14:creationId xmlns:p14="http://schemas.microsoft.com/office/powerpoint/2010/main" val="4956305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Node.js</a:t>
            </a:r>
            <a:r>
              <a:rPr lang="en-US" dirty="0" smtClean="0"/>
              <a:t> Crash Course</a:t>
            </a:r>
            <a:endParaRPr lang="en-US" dirty="0"/>
          </a:p>
        </p:txBody>
      </p:sp>
    </p:spTree>
    <p:extLst>
      <p:ext uri="{BB962C8B-B14F-4D97-AF65-F5344CB8AC3E}">
        <p14:creationId xmlns:p14="http://schemas.microsoft.com/office/powerpoint/2010/main" val="395551157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39712" y="1142999"/>
            <a:ext cx="8675688" cy="4354653"/>
          </a:xfrm>
          <a:prstGeom prst="rect">
            <a:avLst/>
          </a:prstGeom>
          <a:noFill/>
          <a:ln>
            <a:noFill/>
          </a:ln>
        </p:spPr>
        <p:txBody>
          <a:bodyPr lIns="0" tIns="45700" rIns="91425" bIns="45700" anchor="t" anchorCtr="0">
            <a:noAutofit/>
          </a:bodyPr>
          <a:lstStyle/>
          <a:p>
            <a:pPr lvl="1">
              <a:buSzPct val="60000"/>
            </a:pPr>
            <a:r>
              <a:rPr lang="en-US" sz="1600" dirty="0" err="1">
                <a:latin typeface="Menlo Bold"/>
                <a:cs typeface="Menlo Bold"/>
              </a:rPr>
              <a:t>v</a:t>
            </a:r>
            <a:r>
              <a:rPr lang="en-US" sz="1600" dirty="0" err="1" smtClean="0">
                <a:latin typeface="Menlo Bold"/>
                <a:cs typeface="Menlo Bold"/>
              </a:rPr>
              <a:t>olos</a:t>
            </a:r>
            <a:r>
              <a:rPr lang="en-US" sz="1600" dirty="0" smtClean="0">
                <a:latin typeface="Menlo Bold"/>
                <a:cs typeface="Menlo Bold"/>
              </a:rPr>
              <a:t>-*</a:t>
            </a:r>
            <a:r>
              <a:rPr lang="en-US" sz="1600" dirty="0" smtClean="0"/>
              <a:t> </a:t>
            </a:r>
            <a:r>
              <a:rPr lang="en-US" sz="1800" dirty="0" smtClean="0"/>
              <a:t> </a:t>
            </a:r>
            <a:r>
              <a:rPr lang="en-US" sz="2000" dirty="0" smtClean="0"/>
              <a:t>and the  </a:t>
            </a:r>
            <a:r>
              <a:rPr lang="en-US" sz="1600" dirty="0" err="1" smtClean="0">
                <a:latin typeface="Menlo Bold"/>
                <a:cs typeface="Menlo Bold"/>
              </a:rPr>
              <a:t>apigee</a:t>
            </a:r>
            <a:r>
              <a:rPr lang="en-US" sz="1600" dirty="0" smtClean="0">
                <a:latin typeface="Menlo Bold"/>
                <a:cs typeface="Menlo Bold"/>
              </a:rPr>
              <a:t>-access </a:t>
            </a:r>
            <a:r>
              <a:rPr lang="en-US" sz="1600" dirty="0"/>
              <a:t> </a:t>
            </a:r>
            <a:r>
              <a:rPr lang="en-US" sz="2000" dirty="0" smtClean="0"/>
              <a:t>modules </a:t>
            </a:r>
            <a:endParaRPr lang="en-US" sz="2000" dirty="0" smtClean="0">
              <a:solidFill>
                <a:schemeClr val="accent2"/>
              </a:solidFill>
            </a:endParaRPr>
          </a:p>
          <a:p>
            <a:pPr lvl="2">
              <a:lnSpc>
                <a:spcPct val="120000"/>
              </a:lnSpc>
              <a:buSzPct val="60000"/>
            </a:pPr>
            <a:r>
              <a:rPr lang="en-US" sz="2000" dirty="0" smtClean="0"/>
              <a:t>Volos is platform agnostic</a:t>
            </a:r>
          </a:p>
          <a:p>
            <a:pPr lvl="2">
              <a:lnSpc>
                <a:spcPct val="120000"/>
              </a:lnSpc>
              <a:buSzPct val="60000"/>
            </a:pPr>
            <a:r>
              <a:rPr lang="en-US" sz="2000" dirty="0" smtClean="0">
                <a:hlinkClick r:id="rId3"/>
              </a:rPr>
              <a:t>https</a:t>
            </a:r>
            <a:r>
              <a:rPr lang="en-US" sz="2000" dirty="0">
                <a:hlinkClick r:id="rId3"/>
              </a:rPr>
              <a:t>://github.com/apigee-127/</a:t>
            </a:r>
            <a:r>
              <a:rPr lang="en-US" sz="2000" dirty="0" smtClean="0">
                <a:hlinkClick r:id="rId3"/>
              </a:rPr>
              <a:t>volos</a:t>
            </a:r>
            <a:r>
              <a:rPr lang="en-US" sz="2000" dirty="0" smtClean="0"/>
              <a:t> </a:t>
            </a:r>
          </a:p>
          <a:p>
            <a:pPr lvl="2">
              <a:lnSpc>
                <a:spcPct val="120000"/>
              </a:lnSpc>
              <a:buSzPct val="60000"/>
            </a:pPr>
            <a:r>
              <a:rPr lang="en-US" sz="2000" dirty="0" smtClean="0"/>
              <a:t>With Apigee, leverage</a:t>
            </a:r>
            <a:endParaRPr lang="en-US" sz="2000" dirty="0"/>
          </a:p>
          <a:p>
            <a:pPr lvl="3">
              <a:lnSpc>
                <a:spcPct val="120000"/>
              </a:lnSpc>
              <a:buSzPct val="60000"/>
            </a:pPr>
            <a:r>
              <a:rPr lang="en-US" sz="1800" dirty="0"/>
              <a:t>Authentication and handling OAuth </a:t>
            </a:r>
            <a:r>
              <a:rPr lang="en-US" sz="1800" dirty="0" smtClean="0"/>
              <a:t>tokens</a:t>
            </a:r>
            <a:endParaRPr lang="en-US" sz="1800" dirty="0"/>
          </a:p>
          <a:p>
            <a:pPr lvl="3">
              <a:lnSpc>
                <a:spcPct val="120000"/>
              </a:lnSpc>
              <a:buSzPct val="60000"/>
            </a:pPr>
            <a:r>
              <a:rPr lang="en-US" sz="1800" dirty="0"/>
              <a:t>Accessing policy flow variables</a:t>
            </a:r>
          </a:p>
          <a:p>
            <a:pPr lvl="3">
              <a:lnSpc>
                <a:spcPct val="120000"/>
              </a:lnSpc>
              <a:buSzPct val="60000"/>
            </a:pPr>
            <a:r>
              <a:rPr lang="en-US" sz="1800" dirty="0"/>
              <a:t>Access Apigee environment </a:t>
            </a:r>
            <a:r>
              <a:rPr lang="en-US" sz="1800" dirty="0" smtClean="0"/>
              <a:t>details</a:t>
            </a:r>
          </a:p>
          <a:p>
            <a:pPr lvl="3">
              <a:lnSpc>
                <a:spcPct val="120000"/>
              </a:lnSpc>
              <a:buSzPct val="60000"/>
            </a:pPr>
            <a:r>
              <a:rPr lang="en-US" sz="1800" dirty="0" smtClean="0"/>
              <a:t>Database connectors (MySQL, </a:t>
            </a:r>
            <a:r>
              <a:rPr lang="en-US" sz="1800" dirty="0" err="1" smtClean="0"/>
              <a:t>Postgres</a:t>
            </a:r>
            <a:r>
              <a:rPr lang="en-US" sz="1800" dirty="0" smtClean="0"/>
              <a:t>, Mongo)</a:t>
            </a:r>
            <a:endParaRPr lang="en-US" sz="1800" dirty="0"/>
          </a:p>
          <a:p>
            <a:pPr lvl="3">
              <a:lnSpc>
                <a:spcPct val="120000"/>
              </a:lnSpc>
              <a:buSzPct val="60000"/>
            </a:pPr>
            <a:r>
              <a:rPr lang="en-US" sz="1800" dirty="0" smtClean="0"/>
              <a:t>Cache and quota management (Apigee, memory, </a:t>
            </a:r>
            <a:r>
              <a:rPr lang="en-US" sz="1800" dirty="0" err="1" smtClean="0"/>
              <a:t>Redis</a:t>
            </a:r>
            <a:r>
              <a:rPr lang="en-US" sz="1800" dirty="0" smtClean="0"/>
              <a:t>)</a:t>
            </a:r>
          </a:p>
          <a:p>
            <a:pPr lvl="2">
              <a:lnSpc>
                <a:spcPct val="120000"/>
              </a:lnSpc>
              <a:buSzPct val="60000"/>
            </a:pPr>
            <a:r>
              <a:rPr lang="en-US" sz="2000" dirty="0" smtClean="0"/>
              <a:t>Securely storing sensitive data with  </a:t>
            </a:r>
            <a:r>
              <a:rPr lang="en-US" sz="2000" dirty="0" err="1" smtClean="0">
                <a:latin typeface="Menlo Bold"/>
                <a:cs typeface="Menlo Bold"/>
              </a:rPr>
              <a:t>avault</a:t>
            </a:r>
            <a:endParaRPr lang="en-US" sz="2000"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What is Volos</a:t>
            </a:r>
            <a:endParaRPr lang="en-US" dirty="0"/>
          </a:p>
        </p:txBody>
      </p:sp>
      <p:sp>
        <p:nvSpPr>
          <p:cNvPr id="5" name="Rounded Rectangle 4"/>
          <p:cNvSpPr/>
          <p:nvPr/>
        </p:nvSpPr>
        <p:spPr>
          <a:xfrm>
            <a:off x="2906092" y="1204174"/>
            <a:ext cx="1764969" cy="33695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5"/>
          <p:cNvSpPr/>
          <p:nvPr/>
        </p:nvSpPr>
        <p:spPr>
          <a:xfrm>
            <a:off x="919459" y="1191846"/>
            <a:ext cx="991642" cy="33695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343065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228600" y="1143000"/>
            <a:ext cx="8675688" cy="4879974"/>
          </a:xfrm>
          <a:prstGeom prst="rect">
            <a:avLst/>
          </a:prstGeom>
        </p:spPr>
        <p:txBody>
          <a:bodyPr/>
          <a:lstStyle/>
          <a:p>
            <a:r>
              <a:rPr lang="en-US" sz="2000" dirty="0" smtClean="0"/>
              <a:t>Incoming one-way SSL requests:</a:t>
            </a:r>
          </a:p>
          <a:p>
            <a:pPr lvl="1"/>
            <a:r>
              <a:rPr lang="en-US" sz="1800" dirty="0" smtClean="0"/>
              <a:t>Use the  </a:t>
            </a:r>
            <a:r>
              <a:rPr lang="en-US" sz="1600" dirty="0" err="1" smtClean="0">
                <a:latin typeface="Menlo Bold"/>
                <a:cs typeface="Menlo Bold"/>
              </a:rPr>
              <a:t>tls</a:t>
            </a:r>
            <a:r>
              <a:rPr lang="en-US" sz="1800" dirty="0" smtClean="0"/>
              <a:t>  module </a:t>
            </a:r>
            <a:r>
              <a:rPr lang="en-US" sz="1800" dirty="0"/>
              <a:t>to create secure </a:t>
            </a:r>
            <a:r>
              <a:rPr lang="en-US" sz="1800" dirty="0" smtClean="0"/>
              <a:t>backend connections</a:t>
            </a:r>
            <a:br>
              <a:rPr lang="en-US" sz="1800" dirty="0" smtClean="0"/>
            </a:br>
            <a:endParaRPr lang="en-US" sz="1800" dirty="0" smtClean="0"/>
          </a:p>
          <a:p>
            <a:r>
              <a:rPr lang="en-US" sz="2000" dirty="0" smtClean="0"/>
              <a:t>Outgoing one-way SSL requests:</a:t>
            </a:r>
          </a:p>
          <a:p>
            <a:pPr lvl="1"/>
            <a:r>
              <a:rPr lang="en-US" sz="1800" dirty="0" smtClean="0"/>
              <a:t>Add </a:t>
            </a:r>
            <a:r>
              <a:rPr lang="en-US" sz="1800" dirty="0"/>
              <a:t>client-side keys and certificates (.</a:t>
            </a:r>
            <a:r>
              <a:rPr lang="en-US" sz="1800" dirty="0" err="1"/>
              <a:t>pem</a:t>
            </a:r>
            <a:r>
              <a:rPr lang="en-US" sz="1800" dirty="0"/>
              <a:t> files) to </a:t>
            </a:r>
            <a:r>
              <a:rPr lang="en-US" sz="1800" dirty="0" smtClean="0"/>
              <a:t>the  </a:t>
            </a:r>
            <a:r>
              <a:rPr lang="en-US" sz="1600" dirty="0">
                <a:latin typeface="Menlo Bold"/>
                <a:cs typeface="Menlo Bold"/>
              </a:rPr>
              <a:t>resources/node</a:t>
            </a:r>
            <a:r>
              <a:rPr lang="en-US" sz="1600" dirty="0"/>
              <a:t> </a:t>
            </a:r>
            <a:r>
              <a:rPr lang="en-US" sz="1800" dirty="0"/>
              <a:t>directory and load </a:t>
            </a:r>
            <a:r>
              <a:rPr lang="en-US" sz="1800" dirty="0" smtClean="0"/>
              <a:t>them in your script.</a:t>
            </a:r>
          </a:p>
          <a:p>
            <a:pPr lvl="1"/>
            <a:endParaRPr lang="en-US" sz="1800" dirty="0"/>
          </a:p>
          <a:p>
            <a:r>
              <a:rPr lang="en-US" sz="2000" dirty="0" smtClean="0"/>
              <a:t>More info</a:t>
            </a:r>
          </a:p>
          <a:p>
            <a:pPr marL="822960" lvl="2" indent="-281940">
              <a:lnSpc>
                <a:spcPct val="110000"/>
              </a:lnSpc>
            </a:pPr>
            <a:r>
              <a:rPr lang="en-US" sz="1800" dirty="0">
                <a:hlinkClick r:id="rId3"/>
              </a:rPr>
              <a:t>http://apigee.com/docs/api-services/content/understanding-edge-support-nodejs-modules</a:t>
            </a:r>
            <a:r>
              <a:rPr lang="en-US" sz="1800" dirty="0"/>
              <a:t> </a:t>
            </a:r>
          </a:p>
          <a:p>
            <a:pPr marL="266700" indent="0">
              <a:buNone/>
            </a:pPr>
            <a:endParaRPr lang="en-US" dirty="0"/>
          </a:p>
        </p:txBody>
      </p:sp>
      <p:sp>
        <p:nvSpPr>
          <p:cNvPr id="3" name="Title 2"/>
          <p:cNvSpPr>
            <a:spLocks noGrp="1"/>
          </p:cNvSpPr>
          <p:nvPr>
            <p:ph type="title"/>
          </p:nvPr>
        </p:nvSpPr>
        <p:spPr>
          <a:xfrm>
            <a:off x="228600" y="444760"/>
            <a:ext cx="7938700" cy="503665"/>
          </a:xfrm>
        </p:spPr>
        <p:txBody>
          <a:bodyPr/>
          <a:lstStyle/>
          <a:p>
            <a:r>
              <a:rPr lang="en-US" dirty="0" smtClean="0"/>
              <a:t>Executing HTTPS requests from </a:t>
            </a:r>
            <a:r>
              <a:rPr lang="en-US" dirty="0" err="1" smtClean="0"/>
              <a:t>Node.js</a:t>
            </a:r>
            <a:endParaRPr lang="en-US" dirty="0"/>
          </a:p>
        </p:txBody>
      </p:sp>
      <p:sp>
        <p:nvSpPr>
          <p:cNvPr id="4" name="Rounded Rectangle 3"/>
          <p:cNvSpPr/>
          <p:nvPr/>
        </p:nvSpPr>
        <p:spPr>
          <a:xfrm>
            <a:off x="1945436" y="1586088"/>
            <a:ext cx="481158"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ounded Rectangle 4"/>
          <p:cNvSpPr/>
          <p:nvPr/>
        </p:nvSpPr>
        <p:spPr>
          <a:xfrm>
            <a:off x="6606993" y="2531948"/>
            <a:ext cx="1856109"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376595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444760"/>
            <a:ext cx="7794004" cy="365839"/>
          </a:xfrm>
        </p:spPr>
        <p:txBody>
          <a:bodyPr/>
          <a:lstStyle/>
          <a:p>
            <a:r>
              <a:rPr lang="en-US" dirty="0" smtClean="0"/>
              <a:t>Demo of Caching </a:t>
            </a:r>
            <a:r>
              <a:rPr lang="en-US" dirty="0"/>
              <a:t>and Quota </a:t>
            </a:r>
            <a:r>
              <a:rPr lang="en-US" dirty="0" smtClean="0"/>
              <a:t>Management with Volos</a:t>
            </a:r>
            <a:endParaRPr lang="en-US" dirty="0"/>
          </a:p>
        </p:txBody>
      </p:sp>
      <p:sp>
        <p:nvSpPr>
          <p:cNvPr id="7" name="Rectangle 6"/>
          <p:cNvSpPr/>
          <p:nvPr/>
        </p:nvSpPr>
        <p:spPr>
          <a:xfrm>
            <a:off x="1269959" y="1098098"/>
            <a:ext cx="6004554" cy="5493810"/>
          </a:xfrm>
          <a:prstGeom prst="rect">
            <a:avLst/>
          </a:prstGeom>
          <a:solidFill>
            <a:schemeClr val="bg2">
              <a:lumMod val="10000"/>
            </a:schemeClr>
          </a:solidFill>
        </p:spPr>
        <p:txBody>
          <a:bodyPr wrap="square">
            <a:spAutoFit/>
          </a:bodyPr>
          <a:lstStyle/>
          <a:p>
            <a:r>
              <a:rPr lang="en-US" sz="900" dirty="0" err="1">
                <a:solidFill>
                  <a:srgbClr val="66D9EF"/>
                </a:solidFill>
                <a:latin typeface="Menlo-Regular"/>
              </a:rPr>
              <a:t>var</a:t>
            </a:r>
            <a:r>
              <a:rPr lang="en-US" sz="900" dirty="0">
                <a:solidFill>
                  <a:srgbClr val="F8F8F2"/>
                </a:solidFill>
                <a:latin typeface="Menlo-Regular"/>
              </a:rPr>
              <a:t> </a:t>
            </a:r>
            <a:r>
              <a:rPr lang="en-US" sz="900" dirty="0">
                <a:solidFill>
                  <a:srgbClr val="A6E22E"/>
                </a:solidFill>
                <a:latin typeface="Menlo-Regular"/>
              </a:rPr>
              <a:t>express</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6E22E"/>
                </a:solidFill>
                <a:latin typeface="Menlo-Regular"/>
              </a:rPr>
              <a:t>require</a:t>
            </a:r>
            <a:r>
              <a:rPr lang="en-US" sz="900" dirty="0">
                <a:solidFill>
                  <a:srgbClr val="F8F8F2"/>
                </a:solidFill>
                <a:latin typeface="Menlo-Regular"/>
              </a:rPr>
              <a:t>(</a:t>
            </a:r>
            <a:r>
              <a:rPr lang="en-US" sz="900" dirty="0">
                <a:solidFill>
                  <a:srgbClr val="E6DB74"/>
                </a:solidFill>
                <a:latin typeface="Menlo-Regular"/>
              </a:rPr>
              <a:t>'express'</a:t>
            </a:r>
            <a:r>
              <a:rPr lang="en-US" sz="900" dirty="0">
                <a:solidFill>
                  <a:srgbClr val="F8F8F2"/>
                </a:solidFill>
                <a:latin typeface="Menlo-Regular"/>
              </a:rPr>
              <a:t>);</a:t>
            </a:r>
          </a:p>
          <a:p>
            <a:r>
              <a:rPr lang="en-US" sz="900" dirty="0" err="1">
                <a:solidFill>
                  <a:srgbClr val="66D9EF"/>
                </a:solidFill>
                <a:latin typeface="Menlo-Regular"/>
              </a:rPr>
              <a:t>var</a:t>
            </a:r>
            <a:r>
              <a:rPr lang="en-US" sz="900" dirty="0">
                <a:solidFill>
                  <a:srgbClr val="F8F8F2"/>
                </a:solidFill>
                <a:latin typeface="Menlo-Regular"/>
              </a:rPr>
              <a:t> </a:t>
            </a:r>
            <a:r>
              <a:rPr lang="en-US" sz="900" dirty="0">
                <a:solidFill>
                  <a:srgbClr val="A6E22E"/>
                </a:solidFill>
                <a:latin typeface="Menlo-Regular"/>
              </a:rPr>
              <a:t>app</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6E22E"/>
                </a:solidFill>
                <a:latin typeface="Menlo-Regular"/>
              </a:rPr>
              <a:t>express</a:t>
            </a:r>
            <a:r>
              <a:rPr lang="en-US" sz="900" dirty="0">
                <a:solidFill>
                  <a:srgbClr val="F8F8F2"/>
                </a:solidFill>
                <a:latin typeface="Menlo-Regular"/>
              </a:rPr>
              <a:t>();</a:t>
            </a:r>
          </a:p>
          <a:p>
            <a:endParaRPr lang="en-US" sz="900" dirty="0">
              <a:solidFill>
                <a:srgbClr val="F8F8F2"/>
              </a:solidFill>
              <a:latin typeface="Menlo-Regular"/>
            </a:endParaRPr>
          </a:p>
          <a:p>
            <a:r>
              <a:rPr lang="en-US" sz="900" dirty="0" err="1">
                <a:solidFill>
                  <a:srgbClr val="66D9EF"/>
                </a:solidFill>
                <a:latin typeface="Menlo-Regular"/>
              </a:rPr>
              <a:t>var</a:t>
            </a:r>
            <a:r>
              <a:rPr lang="en-US" sz="900" dirty="0">
                <a:solidFill>
                  <a:srgbClr val="F8F8F2"/>
                </a:solidFill>
                <a:latin typeface="Menlo-Regular"/>
              </a:rPr>
              <a:t> </a:t>
            </a:r>
            <a:r>
              <a:rPr lang="en-US" sz="900" dirty="0">
                <a:solidFill>
                  <a:srgbClr val="A6E22E"/>
                </a:solidFill>
                <a:latin typeface="Menlo-Regular"/>
              </a:rPr>
              <a:t>quota</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6E22E"/>
                </a:solidFill>
                <a:latin typeface="Menlo-Regular"/>
              </a:rPr>
              <a:t>require</a:t>
            </a:r>
            <a:r>
              <a:rPr lang="en-US" sz="900" dirty="0">
                <a:solidFill>
                  <a:srgbClr val="F8F8F2"/>
                </a:solidFill>
                <a:latin typeface="Menlo-Regular"/>
              </a:rPr>
              <a:t>(</a:t>
            </a:r>
            <a:r>
              <a:rPr lang="en-US" sz="900" dirty="0">
                <a:solidFill>
                  <a:srgbClr val="E6DB74"/>
                </a:solidFill>
                <a:latin typeface="Menlo-Regular"/>
              </a:rPr>
              <a:t>'</a:t>
            </a:r>
            <a:r>
              <a:rPr lang="en-US" sz="900" dirty="0" err="1">
                <a:solidFill>
                  <a:srgbClr val="E6DB74"/>
                </a:solidFill>
                <a:latin typeface="Menlo-Regular"/>
              </a:rPr>
              <a:t>volos</a:t>
            </a:r>
            <a:r>
              <a:rPr lang="en-US" sz="900" dirty="0">
                <a:solidFill>
                  <a:srgbClr val="E6DB74"/>
                </a:solidFill>
                <a:latin typeface="Menlo-Regular"/>
              </a:rPr>
              <a:t>-quota-memory'</a:t>
            </a:r>
            <a:r>
              <a:rPr lang="en-US" sz="900" dirty="0">
                <a:solidFill>
                  <a:srgbClr val="F8F8F2"/>
                </a:solidFill>
                <a:latin typeface="Menlo-Regular"/>
              </a:rPr>
              <a:t>).</a:t>
            </a:r>
            <a:r>
              <a:rPr lang="en-US" sz="900" dirty="0">
                <a:solidFill>
                  <a:srgbClr val="A6E22E"/>
                </a:solidFill>
                <a:latin typeface="Menlo-Regular"/>
              </a:rPr>
              <a:t>create</a:t>
            </a:r>
            <a:r>
              <a:rPr lang="en-US" sz="900" dirty="0">
                <a:solidFill>
                  <a:srgbClr val="F8F8F2"/>
                </a:solidFill>
                <a:latin typeface="Menlo-Regular"/>
              </a:rPr>
              <a:t>({</a:t>
            </a:r>
          </a:p>
          <a:p>
            <a:r>
              <a:rPr lang="en-US" sz="900" dirty="0">
                <a:solidFill>
                  <a:srgbClr val="F8F8F2"/>
                </a:solidFill>
                <a:latin typeface="Menlo-Regular"/>
              </a:rPr>
              <a:t>    </a:t>
            </a:r>
            <a:r>
              <a:rPr lang="en-US" sz="900" dirty="0" err="1">
                <a:solidFill>
                  <a:srgbClr val="A6E22E"/>
                </a:solidFill>
                <a:latin typeface="Menlo-Regular"/>
              </a:rPr>
              <a:t>timeUnit</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E6DB74"/>
                </a:solidFill>
                <a:latin typeface="Menlo-Regular"/>
              </a:rPr>
              <a:t>'minute'</a:t>
            </a:r>
            <a:r>
              <a:rPr lang="en-US" sz="900" dirty="0">
                <a:solidFill>
                  <a:srgbClr val="F8F8F2"/>
                </a:solidFill>
                <a:latin typeface="Menlo-Regular"/>
              </a:rPr>
              <a:t>,</a:t>
            </a:r>
          </a:p>
          <a:p>
            <a:r>
              <a:rPr lang="en-US" sz="900" dirty="0">
                <a:solidFill>
                  <a:srgbClr val="F8F8F2"/>
                </a:solidFill>
                <a:latin typeface="Menlo-Regular"/>
              </a:rPr>
              <a:t>    </a:t>
            </a:r>
            <a:r>
              <a:rPr lang="en-US" sz="900" dirty="0">
                <a:solidFill>
                  <a:srgbClr val="A6E22E"/>
                </a:solidFill>
                <a:latin typeface="Menlo-Regular"/>
              </a:rPr>
              <a:t>interval</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E81FF"/>
                </a:solidFill>
                <a:latin typeface="Menlo-Regular"/>
              </a:rPr>
              <a:t>1</a:t>
            </a:r>
            <a:r>
              <a:rPr lang="en-US" sz="900" dirty="0">
                <a:solidFill>
                  <a:srgbClr val="F8F8F2"/>
                </a:solidFill>
                <a:latin typeface="Menlo-Regular"/>
              </a:rPr>
              <a:t>,</a:t>
            </a:r>
          </a:p>
          <a:p>
            <a:r>
              <a:rPr lang="en-US" sz="900" dirty="0">
                <a:solidFill>
                  <a:srgbClr val="F8F8F2"/>
                </a:solidFill>
                <a:latin typeface="Menlo-Regular"/>
              </a:rPr>
              <a:t>    </a:t>
            </a:r>
            <a:r>
              <a:rPr lang="en-US" sz="900" dirty="0">
                <a:solidFill>
                  <a:srgbClr val="A6E22E"/>
                </a:solidFill>
                <a:latin typeface="Menlo-Regular"/>
              </a:rPr>
              <a:t>allow</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E81FF"/>
                </a:solidFill>
                <a:latin typeface="Menlo-Regular"/>
              </a:rPr>
              <a:t>10</a:t>
            </a:r>
            <a:endParaRPr lang="en-US" sz="900" dirty="0">
              <a:solidFill>
                <a:srgbClr val="F8F8F2"/>
              </a:solidFill>
              <a:latin typeface="Menlo-Regular"/>
            </a:endParaRPr>
          </a:p>
          <a:p>
            <a:r>
              <a:rPr lang="en-US" sz="900" dirty="0">
                <a:solidFill>
                  <a:srgbClr val="F8F8F2"/>
                </a:solidFill>
                <a:latin typeface="Menlo-Regular"/>
              </a:rPr>
              <a:t>});</a:t>
            </a:r>
          </a:p>
          <a:p>
            <a:endParaRPr lang="en-US" sz="900" dirty="0">
              <a:solidFill>
                <a:srgbClr val="F8F8F2"/>
              </a:solidFill>
              <a:latin typeface="Menlo-Regular"/>
            </a:endParaRPr>
          </a:p>
          <a:p>
            <a:r>
              <a:rPr lang="en-US" sz="900" dirty="0" err="1">
                <a:solidFill>
                  <a:srgbClr val="66D9EF"/>
                </a:solidFill>
                <a:latin typeface="Menlo-Regular"/>
              </a:rPr>
              <a:t>var</a:t>
            </a:r>
            <a:r>
              <a:rPr lang="en-US" sz="900" dirty="0">
                <a:solidFill>
                  <a:srgbClr val="F8F8F2"/>
                </a:solidFill>
                <a:latin typeface="Menlo-Regular"/>
              </a:rPr>
              <a:t> </a:t>
            </a:r>
            <a:r>
              <a:rPr lang="en-US" sz="900" dirty="0">
                <a:solidFill>
                  <a:srgbClr val="A6E22E"/>
                </a:solidFill>
                <a:latin typeface="Menlo-Regular"/>
              </a:rPr>
              <a:t>cache</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6E22E"/>
                </a:solidFill>
                <a:latin typeface="Menlo-Regular"/>
              </a:rPr>
              <a:t>require</a:t>
            </a:r>
            <a:r>
              <a:rPr lang="en-US" sz="900" dirty="0">
                <a:solidFill>
                  <a:srgbClr val="F8F8F2"/>
                </a:solidFill>
                <a:latin typeface="Menlo-Regular"/>
              </a:rPr>
              <a:t>(</a:t>
            </a:r>
            <a:r>
              <a:rPr lang="en-US" sz="900" dirty="0">
                <a:solidFill>
                  <a:srgbClr val="E6DB74"/>
                </a:solidFill>
                <a:latin typeface="Menlo-Regular"/>
              </a:rPr>
              <a:t>'</a:t>
            </a:r>
            <a:r>
              <a:rPr lang="en-US" sz="900" dirty="0" err="1">
                <a:solidFill>
                  <a:srgbClr val="E6DB74"/>
                </a:solidFill>
                <a:latin typeface="Menlo-Regular"/>
              </a:rPr>
              <a:t>volos</a:t>
            </a:r>
            <a:r>
              <a:rPr lang="en-US" sz="900" dirty="0">
                <a:solidFill>
                  <a:srgbClr val="E6DB74"/>
                </a:solidFill>
                <a:latin typeface="Menlo-Regular"/>
              </a:rPr>
              <a:t>-cache-memory'</a:t>
            </a:r>
            <a:r>
              <a:rPr lang="en-US" sz="900" dirty="0">
                <a:solidFill>
                  <a:srgbClr val="F8F8F2"/>
                </a:solidFill>
                <a:latin typeface="Menlo-Regular"/>
              </a:rPr>
              <a:t>).</a:t>
            </a:r>
            <a:r>
              <a:rPr lang="en-US" sz="900" dirty="0">
                <a:solidFill>
                  <a:srgbClr val="A6E22E"/>
                </a:solidFill>
                <a:latin typeface="Menlo-Regular"/>
              </a:rPr>
              <a:t>create</a:t>
            </a:r>
            <a:r>
              <a:rPr lang="en-US" sz="900" dirty="0">
                <a:solidFill>
                  <a:srgbClr val="F8F8F2"/>
                </a:solidFill>
                <a:latin typeface="Menlo-Regular"/>
              </a:rPr>
              <a:t>(</a:t>
            </a:r>
            <a:r>
              <a:rPr lang="en-US" sz="900" dirty="0">
                <a:solidFill>
                  <a:srgbClr val="E6DB74"/>
                </a:solidFill>
                <a:latin typeface="Menlo-Regular"/>
              </a:rPr>
              <a:t>'demo'</a:t>
            </a:r>
            <a:r>
              <a:rPr lang="en-US" sz="900" dirty="0">
                <a:solidFill>
                  <a:srgbClr val="F8F8F2"/>
                </a:solidFill>
                <a:latin typeface="Menlo-Regular"/>
              </a:rPr>
              <a:t>, {</a:t>
            </a:r>
          </a:p>
          <a:p>
            <a:r>
              <a:rPr lang="en-US" sz="900" dirty="0">
                <a:solidFill>
                  <a:srgbClr val="F8F8F2"/>
                </a:solidFill>
                <a:latin typeface="Menlo-Regular"/>
              </a:rPr>
              <a:t>    </a:t>
            </a:r>
            <a:r>
              <a:rPr lang="en-US" sz="900" dirty="0" err="1">
                <a:solidFill>
                  <a:srgbClr val="A6E22E"/>
                </a:solidFill>
                <a:latin typeface="Menlo-Regular"/>
              </a:rPr>
              <a:t>ttl</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E81FF"/>
                </a:solidFill>
                <a:latin typeface="Menlo-Regular"/>
              </a:rPr>
              <a:t>2000</a:t>
            </a:r>
            <a:endParaRPr lang="en-US" sz="900" dirty="0">
              <a:solidFill>
                <a:srgbClr val="F8F8F2"/>
              </a:solidFill>
              <a:latin typeface="Menlo-Regular"/>
            </a:endParaRPr>
          </a:p>
          <a:p>
            <a:r>
              <a:rPr lang="en-US" sz="900" dirty="0">
                <a:solidFill>
                  <a:srgbClr val="F8F8F2"/>
                </a:solidFill>
                <a:latin typeface="Menlo-Regular"/>
              </a:rPr>
              <a:t>});</a:t>
            </a:r>
          </a:p>
          <a:p>
            <a:endParaRPr lang="en-US" sz="900" dirty="0">
              <a:solidFill>
                <a:srgbClr val="F8F8F2"/>
              </a:solidFill>
              <a:latin typeface="Menlo-Regular"/>
            </a:endParaRPr>
          </a:p>
          <a:p>
            <a:r>
              <a:rPr lang="en-US" sz="900" dirty="0" err="1">
                <a:solidFill>
                  <a:srgbClr val="66D9EF"/>
                </a:solidFill>
                <a:latin typeface="Menlo-Regular"/>
              </a:rPr>
              <a:t>var</a:t>
            </a:r>
            <a:r>
              <a:rPr lang="en-US" sz="900" dirty="0">
                <a:solidFill>
                  <a:srgbClr val="F8F8F2"/>
                </a:solidFill>
                <a:latin typeface="Menlo-Regular"/>
              </a:rPr>
              <a:t> </a:t>
            </a:r>
            <a:r>
              <a:rPr lang="en-US" sz="900" dirty="0">
                <a:solidFill>
                  <a:srgbClr val="A6E22E"/>
                </a:solidFill>
                <a:latin typeface="Menlo-Regular"/>
              </a:rPr>
              <a:t>counter</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E81FF"/>
                </a:solidFill>
                <a:latin typeface="Menlo-Regular"/>
              </a:rPr>
              <a:t>0</a:t>
            </a:r>
            <a:r>
              <a:rPr lang="en-US" sz="900" dirty="0">
                <a:solidFill>
                  <a:srgbClr val="F8F8F2"/>
                </a:solidFill>
                <a:latin typeface="Menlo-Regular"/>
              </a:rPr>
              <a:t>;</a:t>
            </a:r>
          </a:p>
          <a:p>
            <a:endParaRPr lang="en-US" sz="900" dirty="0">
              <a:solidFill>
                <a:srgbClr val="F8F8F2"/>
              </a:solidFill>
              <a:latin typeface="Menlo-Regular"/>
            </a:endParaRPr>
          </a:p>
          <a:p>
            <a:r>
              <a:rPr lang="en-US" sz="900" dirty="0" err="1">
                <a:solidFill>
                  <a:srgbClr val="A6E22E"/>
                </a:solidFill>
                <a:latin typeface="Menlo-Regular"/>
              </a:rPr>
              <a:t>app</a:t>
            </a:r>
            <a:r>
              <a:rPr lang="en-US" sz="900" dirty="0" err="1">
                <a:solidFill>
                  <a:srgbClr val="F8F8F2"/>
                </a:solidFill>
                <a:latin typeface="Menlo-Regular"/>
              </a:rPr>
              <a:t>.</a:t>
            </a:r>
            <a:r>
              <a:rPr lang="en-US" sz="900" dirty="0" err="1">
                <a:solidFill>
                  <a:srgbClr val="A6E22E"/>
                </a:solidFill>
                <a:latin typeface="Menlo-Regular"/>
              </a:rPr>
              <a:t>get</a:t>
            </a:r>
            <a:r>
              <a:rPr lang="en-US" sz="900" dirty="0">
                <a:solidFill>
                  <a:srgbClr val="F8F8F2"/>
                </a:solidFill>
                <a:latin typeface="Menlo-Regular"/>
              </a:rPr>
              <a:t>(</a:t>
            </a:r>
            <a:r>
              <a:rPr lang="en-US" sz="900" dirty="0">
                <a:solidFill>
                  <a:srgbClr val="E6DB74"/>
                </a:solidFill>
                <a:latin typeface="Menlo-Regular"/>
              </a:rPr>
              <a:t>"/cache"</a:t>
            </a:r>
            <a:r>
              <a:rPr lang="en-US" sz="900" dirty="0">
                <a:solidFill>
                  <a:srgbClr val="F8F8F2"/>
                </a:solidFill>
                <a:latin typeface="Menlo-Regular"/>
              </a:rPr>
              <a:t>, </a:t>
            </a:r>
            <a:r>
              <a:rPr lang="en-US" sz="900" dirty="0" err="1">
                <a:solidFill>
                  <a:srgbClr val="A6E22E"/>
                </a:solidFill>
                <a:latin typeface="Menlo-Regular"/>
              </a:rPr>
              <a:t>cache</a:t>
            </a:r>
            <a:r>
              <a:rPr lang="en-US" sz="900" dirty="0" err="1">
                <a:solidFill>
                  <a:srgbClr val="F8F8F2"/>
                </a:solidFill>
                <a:latin typeface="Menlo-Regular"/>
              </a:rPr>
              <a:t>.</a:t>
            </a:r>
            <a:r>
              <a:rPr lang="en-US" sz="900" dirty="0" err="1">
                <a:solidFill>
                  <a:srgbClr val="A6E22E"/>
                </a:solidFill>
                <a:latin typeface="Menlo-Regular"/>
              </a:rPr>
              <a:t>connectMiddleware</a:t>
            </a:r>
            <a:r>
              <a:rPr lang="en-US" sz="900" dirty="0">
                <a:solidFill>
                  <a:srgbClr val="F8F8F2"/>
                </a:solidFill>
                <a:latin typeface="Menlo-Regular"/>
              </a:rPr>
              <a:t>().</a:t>
            </a:r>
            <a:r>
              <a:rPr lang="en-US" sz="900" dirty="0">
                <a:solidFill>
                  <a:srgbClr val="A6E22E"/>
                </a:solidFill>
                <a:latin typeface="Menlo-Regular"/>
              </a:rPr>
              <a:t>cache</a:t>
            </a:r>
            <a:r>
              <a:rPr lang="en-US" sz="900" dirty="0">
                <a:solidFill>
                  <a:srgbClr val="F8F8F2"/>
                </a:solidFill>
                <a:latin typeface="Menlo-Regular"/>
              </a:rPr>
              <a:t>(), </a:t>
            </a:r>
            <a:r>
              <a:rPr lang="en-US" sz="900" dirty="0">
                <a:solidFill>
                  <a:srgbClr val="66D9EF"/>
                </a:solidFill>
                <a:latin typeface="Menlo-Regular"/>
              </a:rPr>
              <a:t>function</a:t>
            </a:r>
            <a:r>
              <a:rPr lang="en-US" sz="900" dirty="0">
                <a:solidFill>
                  <a:srgbClr val="F8F8F2"/>
                </a:solidFill>
                <a:latin typeface="Menlo-Regular"/>
              </a:rPr>
              <a:t>(</a:t>
            </a:r>
            <a:r>
              <a:rPr lang="en-US" sz="900" dirty="0" err="1">
                <a:solidFill>
                  <a:srgbClr val="A6E22E"/>
                </a:solidFill>
                <a:latin typeface="Menlo-Regular"/>
              </a:rPr>
              <a:t>req</a:t>
            </a:r>
            <a:r>
              <a:rPr lang="en-US" sz="900" dirty="0">
                <a:solidFill>
                  <a:srgbClr val="F8F8F2"/>
                </a:solidFill>
                <a:latin typeface="Menlo-Regular"/>
              </a:rPr>
              <a:t>, </a:t>
            </a:r>
            <a:r>
              <a:rPr lang="en-US" sz="900" dirty="0">
                <a:solidFill>
                  <a:srgbClr val="A6E22E"/>
                </a:solidFill>
                <a:latin typeface="Menlo-Regular"/>
              </a:rPr>
              <a:t>res</a:t>
            </a:r>
            <a:r>
              <a:rPr lang="en-US" sz="900" dirty="0">
                <a:solidFill>
                  <a:srgbClr val="F8F8F2"/>
                </a:solidFill>
                <a:latin typeface="Menlo-Regular"/>
              </a:rPr>
              <a:t>) {</a:t>
            </a:r>
          </a:p>
          <a:p>
            <a:r>
              <a:rPr lang="en-US" sz="900" dirty="0">
                <a:solidFill>
                  <a:srgbClr val="F8F8F2"/>
                </a:solidFill>
                <a:latin typeface="Menlo-Regular"/>
              </a:rPr>
              <a:t>    </a:t>
            </a:r>
            <a:r>
              <a:rPr lang="en-US" sz="900" dirty="0" err="1">
                <a:solidFill>
                  <a:srgbClr val="A6E22E"/>
                </a:solidFill>
                <a:latin typeface="Menlo-Regular"/>
              </a:rPr>
              <a:t>console</a:t>
            </a:r>
            <a:r>
              <a:rPr lang="en-US" sz="900" dirty="0" err="1">
                <a:solidFill>
                  <a:srgbClr val="F8F8F2"/>
                </a:solidFill>
                <a:latin typeface="Menlo-Regular"/>
              </a:rPr>
              <a:t>.</a:t>
            </a:r>
            <a:r>
              <a:rPr lang="en-US" sz="900" dirty="0" err="1">
                <a:solidFill>
                  <a:srgbClr val="A6E22E"/>
                </a:solidFill>
                <a:latin typeface="Menlo-Regular"/>
              </a:rPr>
              <a:t>log</a:t>
            </a:r>
            <a:r>
              <a:rPr lang="en-US" sz="900" dirty="0">
                <a:solidFill>
                  <a:srgbClr val="F8F8F2"/>
                </a:solidFill>
                <a:latin typeface="Menlo-Regular"/>
              </a:rPr>
              <a:t>(</a:t>
            </a:r>
            <a:r>
              <a:rPr lang="en-US" sz="900" dirty="0">
                <a:solidFill>
                  <a:srgbClr val="E6DB74"/>
                </a:solidFill>
                <a:latin typeface="Menlo-Regular"/>
              </a:rPr>
              <a:t>'Cache counter: %s'</a:t>
            </a:r>
            <a:r>
              <a:rPr lang="en-US" sz="900" dirty="0">
                <a:solidFill>
                  <a:srgbClr val="F8F8F2"/>
                </a:solidFill>
                <a:latin typeface="Menlo-Regular"/>
              </a:rPr>
              <a:t>, </a:t>
            </a:r>
            <a:r>
              <a:rPr lang="en-US" sz="900" dirty="0">
                <a:solidFill>
                  <a:srgbClr val="A6E22E"/>
                </a:solidFill>
                <a:latin typeface="Menlo-Regular"/>
              </a:rPr>
              <a:t>counter</a:t>
            </a:r>
            <a:r>
              <a:rPr lang="en-US" sz="900" dirty="0">
                <a:solidFill>
                  <a:srgbClr val="F8F8F2"/>
                </a:solidFill>
                <a:latin typeface="Menlo-Regular"/>
              </a:rPr>
              <a:t>);</a:t>
            </a:r>
          </a:p>
          <a:p>
            <a:r>
              <a:rPr lang="cs-CZ" sz="900" dirty="0">
                <a:solidFill>
                  <a:srgbClr val="F8F8F2"/>
                </a:solidFill>
                <a:latin typeface="Menlo-Regular"/>
              </a:rPr>
              <a:t>    </a:t>
            </a:r>
            <a:r>
              <a:rPr lang="cs-CZ" sz="900" dirty="0" err="1">
                <a:solidFill>
                  <a:srgbClr val="A6E22E"/>
                </a:solidFill>
                <a:latin typeface="Menlo-Regular"/>
              </a:rPr>
              <a:t>res</a:t>
            </a:r>
            <a:r>
              <a:rPr lang="cs-CZ" sz="900" dirty="0" err="1">
                <a:solidFill>
                  <a:srgbClr val="F8F8F2"/>
                </a:solidFill>
                <a:latin typeface="Menlo-Regular"/>
              </a:rPr>
              <a:t>.</a:t>
            </a:r>
            <a:r>
              <a:rPr lang="cs-CZ" sz="900" dirty="0" err="1">
                <a:solidFill>
                  <a:srgbClr val="A6E22E"/>
                </a:solidFill>
                <a:latin typeface="Menlo-Regular"/>
              </a:rPr>
              <a:t>json</a:t>
            </a:r>
            <a:r>
              <a:rPr lang="cs-CZ" sz="900" dirty="0">
                <a:solidFill>
                  <a:srgbClr val="F8F8F2"/>
                </a:solidFill>
                <a:latin typeface="Menlo-Regular"/>
              </a:rPr>
              <a:t>({</a:t>
            </a:r>
          </a:p>
          <a:p>
            <a:r>
              <a:rPr lang="en-US" sz="900" dirty="0">
                <a:solidFill>
                  <a:srgbClr val="F8F8F2"/>
                </a:solidFill>
                <a:latin typeface="Menlo-Regular"/>
              </a:rPr>
              <a:t>        </a:t>
            </a:r>
            <a:r>
              <a:rPr lang="en-US" sz="900" dirty="0">
                <a:solidFill>
                  <a:srgbClr val="A6E22E"/>
                </a:solidFill>
                <a:latin typeface="Menlo-Regular"/>
              </a:rPr>
              <a:t>count</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6E22E"/>
                </a:solidFill>
                <a:latin typeface="Menlo-Regular"/>
              </a:rPr>
              <a:t>counter</a:t>
            </a:r>
            <a:r>
              <a:rPr lang="en-US" sz="900" dirty="0">
                <a:solidFill>
                  <a:srgbClr val="F92672"/>
                </a:solidFill>
                <a:latin typeface="Menlo-Regular"/>
              </a:rPr>
              <a:t>++</a:t>
            </a:r>
            <a:endParaRPr lang="en-US" sz="900" dirty="0">
              <a:solidFill>
                <a:srgbClr val="F8F8F2"/>
              </a:solidFill>
              <a:latin typeface="Menlo-Regular"/>
            </a:endParaRPr>
          </a:p>
          <a:p>
            <a:r>
              <a:rPr lang="en-US" sz="900" dirty="0">
                <a:solidFill>
                  <a:srgbClr val="F8F8F2"/>
                </a:solidFill>
                <a:latin typeface="Menlo-Regular"/>
              </a:rPr>
              <a:t>    });</a:t>
            </a:r>
          </a:p>
          <a:p>
            <a:r>
              <a:rPr lang="en-US" sz="900" dirty="0">
                <a:solidFill>
                  <a:srgbClr val="F8F8F2"/>
                </a:solidFill>
                <a:latin typeface="Menlo-Regular"/>
              </a:rPr>
              <a:t>});</a:t>
            </a:r>
          </a:p>
          <a:p>
            <a:endParaRPr lang="en-US" sz="900" dirty="0">
              <a:solidFill>
                <a:srgbClr val="F8F8F2"/>
              </a:solidFill>
              <a:latin typeface="Menlo-Regular"/>
            </a:endParaRPr>
          </a:p>
          <a:p>
            <a:r>
              <a:rPr lang="en-US" sz="900" dirty="0" err="1">
                <a:solidFill>
                  <a:srgbClr val="A6E22E"/>
                </a:solidFill>
                <a:latin typeface="Menlo-Regular"/>
              </a:rPr>
              <a:t>app</a:t>
            </a:r>
            <a:r>
              <a:rPr lang="en-US" sz="900" dirty="0" err="1">
                <a:solidFill>
                  <a:srgbClr val="F8F8F2"/>
                </a:solidFill>
                <a:latin typeface="Menlo-Regular"/>
              </a:rPr>
              <a:t>.</a:t>
            </a:r>
            <a:r>
              <a:rPr lang="en-US" sz="900" dirty="0" err="1">
                <a:solidFill>
                  <a:srgbClr val="A6E22E"/>
                </a:solidFill>
                <a:latin typeface="Menlo-Regular"/>
              </a:rPr>
              <a:t>get</a:t>
            </a:r>
            <a:r>
              <a:rPr lang="en-US" sz="900" dirty="0">
                <a:solidFill>
                  <a:srgbClr val="F8F8F2"/>
                </a:solidFill>
                <a:latin typeface="Menlo-Regular"/>
              </a:rPr>
              <a:t>(</a:t>
            </a:r>
            <a:r>
              <a:rPr lang="en-US" sz="900" dirty="0">
                <a:solidFill>
                  <a:srgbClr val="E6DB74"/>
                </a:solidFill>
                <a:latin typeface="Menlo-Regular"/>
              </a:rPr>
              <a:t>"/quota"</a:t>
            </a:r>
            <a:r>
              <a:rPr lang="en-US" sz="900" dirty="0">
                <a:solidFill>
                  <a:srgbClr val="F8F8F2"/>
                </a:solidFill>
                <a:latin typeface="Menlo-Regular"/>
              </a:rPr>
              <a:t>, </a:t>
            </a:r>
            <a:r>
              <a:rPr lang="en-US" sz="900" dirty="0" err="1">
                <a:solidFill>
                  <a:srgbClr val="A6E22E"/>
                </a:solidFill>
                <a:latin typeface="Menlo-Regular"/>
              </a:rPr>
              <a:t>quota</a:t>
            </a:r>
            <a:r>
              <a:rPr lang="en-US" sz="900" dirty="0" err="1">
                <a:solidFill>
                  <a:srgbClr val="F8F8F2"/>
                </a:solidFill>
                <a:latin typeface="Menlo-Regular"/>
              </a:rPr>
              <a:t>.</a:t>
            </a:r>
            <a:r>
              <a:rPr lang="en-US" sz="900" dirty="0" err="1">
                <a:solidFill>
                  <a:srgbClr val="A6E22E"/>
                </a:solidFill>
                <a:latin typeface="Menlo-Regular"/>
              </a:rPr>
              <a:t>connectMiddleware</a:t>
            </a:r>
            <a:r>
              <a:rPr lang="en-US" sz="900" dirty="0">
                <a:solidFill>
                  <a:srgbClr val="F8F8F2"/>
                </a:solidFill>
                <a:latin typeface="Menlo-Regular"/>
              </a:rPr>
              <a:t>().</a:t>
            </a:r>
            <a:r>
              <a:rPr lang="en-US" sz="900" dirty="0">
                <a:solidFill>
                  <a:srgbClr val="A6E22E"/>
                </a:solidFill>
                <a:latin typeface="Menlo-Regular"/>
              </a:rPr>
              <a:t>apply</a:t>
            </a:r>
            <a:r>
              <a:rPr lang="en-US" sz="900" dirty="0">
                <a:solidFill>
                  <a:srgbClr val="F8F8F2"/>
                </a:solidFill>
                <a:latin typeface="Menlo-Regular"/>
              </a:rPr>
              <a:t>({</a:t>
            </a:r>
          </a:p>
          <a:p>
            <a:r>
              <a:rPr lang="en-US" sz="900" dirty="0">
                <a:solidFill>
                  <a:srgbClr val="F8F8F2"/>
                </a:solidFill>
                <a:latin typeface="Menlo-Regular"/>
              </a:rPr>
              <a:t>    </a:t>
            </a:r>
            <a:r>
              <a:rPr lang="en-US" sz="900" dirty="0">
                <a:solidFill>
                  <a:srgbClr val="A6E22E"/>
                </a:solidFill>
                <a:latin typeface="Menlo-Regular"/>
              </a:rPr>
              <a:t>identifier</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E6DB74"/>
                </a:solidFill>
                <a:latin typeface="Menlo-Regular"/>
              </a:rPr>
              <a:t>'demo'</a:t>
            </a:r>
            <a:r>
              <a:rPr lang="en-US" sz="900" dirty="0">
                <a:solidFill>
                  <a:srgbClr val="F8F8F2"/>
                </a:solidFill>
                <a:latin typeface="Menlo-Regular"/>
              </a:rPr>
              <a:t>,</a:t>
            </a:r>
          </a:p>
          <a:p>
            <a:r>
              <a:rPr lang="en-US" sz="900" dirty="0">
                <a:solidFill>
                  <a:srgbClr val="F8F8F2"/>
                </a:solidFill>
                <a:latin typeface="Menlo-Regular"/>
              </a:rPr>
              <a:t>    </a:t>
            </a:r>
            <a:r>
              <a:rPr lang="en-US" sz="900" dirty="0">
                <a:solidFill>
                  <a:srgbClr val="A6E22E"/>
                </a:solidFill>
                <a:latin typeface="Menlo-Regular"/>
              </a:rPr>
              <a:t>weight</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E81FF"/>
                </a:solidFill>
                <a:latin typeface="Menlo-Regular"/>
              </a:rPr>
              <a:t>1</a:t>
            </a:r>
            <a:endParaRPr lang="en-US" sz="900" dirty="0">
              <a:solidFill>
                <a:srgbClr val="F8F8F2"/>
              </a:solidFill>
              <a:latin typeface="Menlo-Regular"/>
            </a:endParaRPr>
          </a:p>
          <a:p>
            <a:r>
              <a:rPr lang="en-US" sz="900" dirty="0">
                <a:solidFill>
                  <a:srgbClr val="F8F8F2"/>
                </a:solidFill>
                <a:latin typeface="Menlo-Regular"/>
              </a:rPr>
              <a:t>}), </a:t>
            </a:r>
            <a:r>
              <a:rPr lang="en-US" sz="900" dirty="0">
                <a:solidFill>
                  <a:srgbClr val="66D9EF"/>
                </a:solidFill>
                <a:latin typeface="Menlo-Regular"/>
              </a:rPr>
              <a:t>function</a:t>
            </a:r>
            <a:r>
              <a:rPr lang="en-US" sz="900" dirty="0">
                <a:solidFill>
                  <a:srgbClr val="F8F8F2"/>
                </a:solidFill>
                <a:latin typeface="Menlo-Regular"/>
              </a:rPr>
              <a:t>(</a:t>
            </a:r>
            <a:r>
              <a:rPr lang="en-US" sz="900" dirty="0" err="1">
                <a:solidFill>
                  <a:srgbClr val="A6E22E"/>
                </a:solidFill>
                <a:latin typeface="Menlo-Regular"/>
              </a:rPr>
              <a:t>req</a:t>
            </a:r>
            <a:r>
              <a:rPr lang="en-US" sz="900" dirty="0">
                <a:solidFill>
                  <a:srgbClr val="F8F8F2"/>
                </a:solidFill>
                <a:latin typeface="Menlo-Regular"/>
              </a:rPr>
              <a:t>, </a:t>
            </a:r>
            <a:r>
              <a:rPr lang="en-US" sz="900" dirty="0">
                <a:solidFill>
                  <a:srgbClr val="A6E22E"/>
                </a:solidFill>
                <a:latin typeface="Menlo-Regular"/>
              </a:rPr>
              <a:t>res</a:t>
            </a:r>
            <a:r>
              <a:rPr lang="en-US" sz="900" dirty="0">
                <a:solidFill>
                  <a:srgbClr val="F8F8F2"/>
                </a:solidFill>
                <a:latin typeface="Menlo-Regular"/>
              </a:rPr>
              <a:t>) {</a:t>
            </a:r>
          </a:p>
          <a:p>
            <a:r>
              <a:rPr lang="en-US" sz="900" dirty="0">
                <a:solidFill>
                  <a:srgbClr val="F8F8F2"/>
                </a:solidFill>
                <a:latin typeface="Menlo-Regular"/>
              </a:rPr>
              <a:t>    </a:t>
            </a:r>
            <a:r>
              <a:rPr lang="en-US" sz="900" dirty="0" err="1">
                <a:solidFill>
                  <a:srgbClr val="66D9EF"/>
                </a:solidFill>
                <a:latin typeface="Menlo-Regular"/>
              </a:rPr>
              <a:t>var</a:t>
            </a:r>
            <a:r>
              <a:rPr lang="en-US" sz="900" dirty="0">
                <a:solidFill>
                  <a:srgbClr val="F8F8F2"/>
                </a:solidFill>
                <a:latin typeface="Menlo-Regular"/>
              </a:rPr>
              <a:t> </a:t>
            </a:r>
            <a:r>
              <a:rPr lang="en-US" sz="900" dirty="0" err="1">
                <a:solidFill>
                  <a:srgbClr val="A6E22E"/>
                </a:solidFill>
                <a:latin typeface="Menlo-Regular"/>
              </a:rPr>
              <a:t>currentQuotaCount</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err="1">
                <a:solidFill>
                  <a:srgbClr val="A6E22E"/>
                </a:solidFill>
                <a:latin typeface="Menlo-Regular"/>
              </a:rPr>
              <a:t>quota</a:t>
            </a:r>
            <a:r>
              <a:rPr lang="en-US" sz="900" dirty="0" err="1">
                <a:solidFill>
                  <a:srgbClr val="F8F8F2"/>
                </a:solidFill>
                <a:latin typeface="Menlo-Regular"/>
              </a:rPr>
              <a:t>.</a:t>
            </a:r>
            <a:r>
              <a:rPr lang="en-US" sz="900" dirty="0" err="1">
                <a:solidFill>
                  <a:srgbClr val="A6E22E"/>
                </a:solidFill>
                <a:latin typeface="Menlo-Regular"/>
              </a:rPr>
              <a:t>connectMiddleware</a:t>
            </a:r>
            <a:r>
              <a:rPr lang="en-US" sz="900" dirty="0">
                <a:solidFill>
                  <a:srgbClr val="F8F8F2"/>
                </a:solidFill>
                <a:latin typeface="Menlo-Regular"/>
              </a:rPr>
              <a:t>().</a:t>
            </a:r>
            <a:r>
              <a:rPr lang="en-US" sz="900" dirty="0" err="1">
                <a:solidFill>
                  <a:srgbClr val="A6E22E"/>
                </a:solidFill>
                <a:latin typeface="Menlo-Regular"/>
              </a:rPr>
              <a:t>quota</a:t>
            </a:r>
            <a:r>
              <a:rPr lang="en-US" sz="900" dirty="0" err="1">
                <a:solidFill>
                  <a:srgbClr val="F8F8F2"/>
                </a:solidFill>
                <a:latin typeface="Menlo-Regular"/>
              </a:rPr>
              <a:t>.</a:t>
            </a:r>
            <a:r>
              <a:rPr lang="en-US" sz="900" dirty="0" err="1">
                <a:solidFill>
                  <a:srgbClr val="A6E22E"/>
                </a:solidFill>
                <a:latin typeface="Menlo-Regular"/>
              </a:rPr>
              <a:t>quota</a:t>
            </a:r>
            <a:r>
              <a:rPr lang="en-US" sz="900" dirty="0" err="1">
                <a:solidFill>
                  <a:srgbClr val="F8F8F2"/>
                </a:solidFill>
                <a:latin typeface="Menlo-Regular"/>
              </a:rPr>
              <a:t>.</a:t>
            </a:r>
            <a:r>
              <a:rPr lang="en-US" sz="900" dirty="0" err="1">
                <a:solidFill>
                  <a:srgbClr val="A6E22E"/>
                </a:solidFill>
                <a:latin typeface="Menlo-Regular"/>
              </a:rPr>
              <a:t>buckets</a:t>
            </a:r>
            <a:r>
              <a:rPr lang="en-US" sz="900" dirty="0" err="1">
                <a:solidFill>
                  <a:srgbClr val="F8F8F2"/>
                </a:solidFill>
                <a:latin typeface="Menlo-Regular"/>
              </a:rPr>
              <a:t>.</a:t>
            </a:r>
            <a:r>
              <a:rPr lang="en-US" sz="900" dirty="0" err="1">
                <a:solidFill>
                  <a:srgbClr val="A6E22E"/>
                </a:solidFill>
                <a:latin typeface="Menlo-Regular"/>
              </a:rPr>
              <a:t>demo</a:t>
            </a:r>
            <a:r>
              <a:rPr lang="en-US" sz="900" dirty="0" err="1">
                <a:solidFill>
                  <a:srgbClr val="F8F8F2"/>
                </a:solidFill>
                <a:latin typeface="Menlo-Regular"/>
              </a:rPr>
              <a:t>.</a:t>
            </a:r>
            <a:r>
              <a:rPr lang="en-US" sz="900" dirty="0" err="1">
                <a:solidFill>
                  <a:srgbClr val="A6E22E"/>
                </a:solidFill>
                <a:latin typeface="Menlo-Regular"/>
              </a:rPr>
              <a:t>count</a:t>
            </a:r>
            <a:r>
              <a:rPr lang="en-US" sz="900" dirty="0">
                <a:solidFill>
                  <a:srgbClr val="F8F8F2"/>
                </a:solidFill>
                <a:latin typeface="Menlo-Regular"/>
              </a:rPr>
              <a:t>;</a:t>
            </a:r>
          </a:p>
          <a:p>
            <a:r>
              <a:rPr lang="en-US" sz="900" dirty="0">
                <a:solidFill>
                  <a:srgbClr val="F8F8F2"/>
                </a:solidFill>
                <a:latin typeface="Menlo-Regular"/>
              </a:rPr>
              <a:t>    </a:t>
            </a:r>
            <a:r>
              <a:rPr lang="en-US" sz="900" dirty="0" err="1">
                <a:solidFill>
                  <a:srgbClr val="A6E22E"/>
                </a:solidFill>
                <a:latin typeface="Menlo-Regular"/>
              </a:rPr>
              <a:t>console</a:t>
            </a:r>
            <a:r>
              <a:rPr lang="en-US" sz="900" dirty="0" err="1">
                <a:solidFill>
                  <a:srgbClr val="F8F8F2"/>
                </a:solidFill>
                <a:latin typeface="Menlo-Regular"/>
              </a:rPr>
              <a:t>.</a:t>
            </a:r>
            <a:r>
              <a:rPr lang="en-US" sz="900" dirty="0" err="1">
                <a:solidFill>
                  <a:srgbClr val="A6E22E"/>
                </a:solidFill>
                <a:latin typeface="Menlo-Regular"/>
              </a:rPr>
              <a:t>log</a:t>
            </a:r>
            <a:r>
              <a:rPr lang="en-US" sz="900" dirty="0">
                <a:solidFill>
                  <a:srgbClr val="F8F8F2"/>
                </a:solidFill>
                <a:latin typeface="Menlo-Regular"/>
              </a:rPr>
              <a:t>(</a:t>
            </a:r>
            <a:r>
              <a:rPr lang="en-US" sz="900" dirty="0">
                <a:solidFill>
                  <a:srgbClr val="E6DB74"/>
                </a:solidFill>
                <a:latin typeface="Menlo-Regular"/>
              </a:rPr>
              <a:t>'Quota counter: %s'</a:t>
            </a:r>
            <a:r>
              <a:rPr lang="en-US" sz="900" dirty="0">
                <a:solidFill>
                  <a:srgbClr val="F8F8F2"/>
                </a:solidFill>
                <a:latin typeface="Menlo-Regular"/>
              </a:rPr>
              <a:t>, </a:t>
            </a:r>
            <a:r>
              <a:rPr lang="en-US" sz="900" dirty="0" err="1">
                <a:solidFill>
                  <a:srgbClr val="A6E22E"/>
                </a:solidFill>
                <a:latin typeface="Menlo-Regular"/>
              </a:rPr>
              <a:t>currentQuotaCount</a:t>
            </a:r>
            <a:r>
              <a:rPr lang="en-US" sz="900" dirty="0">
                <a:solidFill>
                  <a:srgbClr val="F8F8F2"/>
                </a:solidFill>
                <a:latin typeface="Menlo-Regular"/>
              </a:rPr>
              <a:t>);</a:t>
            </a:r>
          </a:p>
          <a:p>
            <a:r>
              <a:rPr lang="en-US" sz="900" dirty="0">
                <a:solidFill>
                  <a:srgbClr val="F8F8F2"/>
                </a:solidFill>
                <a:latin typeface="Menlo-Regular"/>
              </a:rPr>
              <a:t>    </a:t>
            </a:r>
            <a:r>
              <a:rPr lang="en-US" sz="900" dirty="0" err="1">
                <a:solidFill>
                  <a:srgbClr val="A6E22E"/>
                </a:solidFill>
                <a:latin typeface="Menlo-Regular"/>
              </a:rPr>
              <a:t>console</a:t>
            </a:r>
            <a:r>
              <a:rPr lang="en-US" sz="900" dirty="0" err="1">
                <a:solidFill>
                  <a:srgbClr val="F8F8F2"/>
                </a:solidFill>
                <a:latin typeface="Menlo-Regular"/>
              </a:rPr>
              <a:t>.</a:t>
            </a:r>
            <a:r>
              <a:rPr lang="en-US" sz="900" dirty="0" err="1">
                <a:solidFill>
                  <a:srgbClr val="A6E22E"/>
                </a:solidFill>
                <a:latin typeface="Menlo-Regular"/>
              </a:rPr>
              <a:t>log</a:t>
            </a:r>
            <a:r>
              <a:rPr lang="en-US" sz="900" dirty="0">
                <a:solidFill>
                  <a:srgbClr val="F8F8F2"/>
                </a:solidFill>
                <a:latin typeface="Menlo-Regular"/>
              </a:rPr>
              <a:t>(</a:t>
            </a:r>
            <a:r>
              <a:rPr lang="en-US" sz="900" dirty="0">
                <a:solidFill>
                  <a:srgbClr val="E6DB74"/>
                </a:solidFill>
                <a:latin typeface="Menlo-Regular"/>
              </a:rPr>
              <a:t>'Hit counter: %s'</a:t>
            </a:r>
            <a:r>
              <a:rPr lang="en-US" sz="900" dirty="0">
                <a:solidFill>
                  <a:srgbClr val="F8F8F2"/>
                </a:solidFill>
                <a:latin typeface="Menlo-Regular"/>
              </a:rPr>
              <a:t>, </a:t>
            </a:r>
            <a:r>
              <a:rPr lang="en-US" sz="900" dirty="0">
                <a:solidFill>
                  <a:srgbClr val="A6E22E"/>
                </a:solidFill>
                <a:latin typeface="Menlo-Regular"/>
              </a:rPr>
              <a:t>counter</a:t>
            </a:r>
            <a:r>
              <a:rPr lang="en-US" sz="900" dirty="0">
                <a:solidFill>
                  <a:srgbClr val="F8F8F2"/>
                </a:solidFill>
                <a:latin typeface="Menlo-Regular"/>
              </a:rPr>
              <a:t>);</a:t>
            </a:r>
          </a:p>
          <a:p>
            <a:r>
              <a:rPr lang="cs-CZ" sz="900" dirty="0">
                <a:solidFill>
                  <a:srgbClr val="F8F8F2"/>
                </a:solidFill>
                <a:latin typeface="Menlo-Regular"/>
              </a:rPr>
              <a:t>    </a:t>
            </a:r>
            <a:r>
              <a:rPr lang="cs-CZ" sz="900" dirty="0" err="1">
                <a:solidFill>
                  <a:srgbClr val="A6E22E"/>
                </a:solidFill>
                <a:latin typeface="Menlo-Regular"/>
              </a:rPr>
              <a:t>res</a:t>
            </a:r>
            <a:r>
              <a:rPr lang="cs-CZ" sz="900" dirty="0" err="1">
                <a:solidFill>
                  <a:srgbClr val="F8F8F2"/>
                </a:solidFill>
                <a:latin typeface="Menlo-Regular"/>
              </a:rPr>
              <a:t>.</a:t>
            </a:r>
            <a:r>
              <a:rPr lang="cs-CZ" sz="900" dirty="0" err="1">
                <a:solidFill>
                  <a:srgbClr val="A6E22E"/>
                </a:solidFill>
                <a:latin typeface="Menlo-Regular"/>
              </a:rPr>
              <a:t>json</a:t>
            </a:r>
            <a:r>
              <a:rPr lang="cs-CZ" sz="900" dirty="0">
                <a:solidFill>
                  <a:srgbClr val="F8F8F2"/>
                </a:solidFill>
                <a:latin typeface="Menlo-Regular"/>
              </a:rPr>
              <a:t>({</a:t>
            </a:r>
          </a:p>
          <a:p>
            <a:r>
              <a:rPr lang="cs-CZ" sz="900" dirty="0">
                <a:solidFill>
                  <a:srgbClr val="F8F8F2"/>
                </a:solidFill>
                <a:latin typeface="Menlo-Regular"/>
              </a:rPr>
              <a:t>        </a:t>
            </a:r>
            <a:r>
              <a:rPr lang="cs-CZ" sz="900" dirty="0" err="1">
                <a:solidFill>
                  <a:srgbClr val="A6E22E"/>
                </a:solidFill>
                <a:latin typeface="Menlo-Regular"/>
              </a:rPr>
              <a:t>hitCounter</a:t>
            </a:r>
            <a:r>
              <a:rPr lang="cs-CZ" sz="900" dirty="0">
                <a:solidFill>
                  <a:srgbClr val="F92672"/>
                </a:solidFill>
                <a:latin typeface="Menlo-Regular"/>
              </a:rPr>
              <a:t>:</a:t>
            </a:r>
            <a:r>
              <a:rPr lang="cs-CZ" sz="900" dirty="0">
                <a:solidFill>
                  <a:srgbClr val="F8F8F2"/>
                </a:solidFill>
                <a:latin typeface="Menlo-Regular"/>
              </a:rPr>
              <a:t> </a:t>
            </a:r>
            <a:r>
              <a:rPr lang="cs-CZ" sz="900" dirty="0" err="1">
                <a:solidFill>
                  <a:srgbClr val="A6E22E"/>
                </a:solidFill>
                <a:latin typeface="Menlo-Regular"/>
              </a:rPr>
              <a:t>counter</a:t>
            </a:r>
            <a:r>
              <a:rPr lang="cs-CZ" sz="900" dirty="0">
                <a:solidFill>
                  <a:srgbClr val="F92672"/>
                </a:solidFill>
                <a:latin typeface="Menlo-Regular"/>
              </a:rPr>
              <a:t>++</a:t>
            </a:r>
            <a:r>
              <a:rPr lang="cs-CZ" sz="900" dirty="0">
                <a:solidFill>
                  <a:srgbClr val="F8F8F2"/>
                </a:solidFill>
                <a:latin typeface="Menlo-Regular"/>
              </a:rPr>
              <a:t>,</a:t>
            </a:r>
          </a:p>
          <a:p>
            <a:r>
              <a:rPr lang="cs-CZ" sz="900" dirty="0">
                <a:solidFill>
                  <a:srgbClr val="F8F8F2"/>
                </a:solidFill>
                <a:latin typeface="Menlo-Regular"/>
              </a:rPr>
              <a:t>        </a:t>
            </a:r>
            <a:r>
              <a:rPr lang="cs-CZ" sz="900" dirty="0" err="1">
                <a:solidFill>
                  <a:srgbClr val="A6E22E"/>
                </a:solidFill>
                <a:latin typeface="Menlo-Regular"/>
              </a:rPr>
              <a:t>quota</a:t>
            </a:r>
            <a:r>
              <a:rPr lang="cs-CZ" sz="900" dirty="0">
                <a:solidFill>
                  <a:srgbClr val="F92672"/>
                </a:solidFill>
                <a:latin typeface="Menlo-Regular"/>
              </a:rPr>
              <a:t>:</a:t>
            </a:r>
            <a:r>
              <a:rPr lang="cs-CZ" sz="900" dirty="0">
                <a:solidFill>
                  <a:srgbClr val="F8F8F2"/>
                </a:solidFill>
                <a:latin typeface="Menlo-Regular"/>
              </a:rPr>
              <a:t> </a:t>
            </a:r>
            <a:r>
              <a:rPr lang="cs-CZ" sz="900" dirty="0" err="1">
                <a:solidFill>
                  <a:srgbClr val="A6E22E"/>
                </a:solidFill>
                <a:latin typeface="Menlo-Regular"/>
              </a:rPr>
              <a:t>currentQuotaCount</a:t>
            </a:r>
            <a:endParaRPr lang="cs-CZ" sz="900" dirty="0">
              <a:solidFill>
                <a:srgbClr val="F8F8F2"/>
              </a:solidFill>
              <a:latin typeface="Menlo-Regular"/>
            </a:endParaRPr>
          </a:p>
          <a:p>
            <a:r>
              <a:rPr lang="cs-CZ" sz="900" dirty="0">
                <a:solidFill>
                  <a:srgbClr val="F8F8F2"/>
                </a:solidFill>
                <a:latin typeface="Menlo-Regular"/>
              </a:rPr>
              <a:t>    });</a:t>
            </a:r>
          </a:p>
          <a:p>
            <a:r>
              <a:rPr lang="cs-CZ" sz="900" dirty="0">
                <a:solidFill>
                  <a:srgbClr val="F8F8F2"/>
                </a:solidFill>
                <a:latin typeface="Menlo-Regular"/>
              </a:rPr>
              <a:t>});</a:t>
            </a:r>
          </a:p>
          <a:p>
            <a:endParaRPr lang="cs-CZ" sz="900" dirty="0">
              <a:solidFill>
                <a:srgbClr val="F8F8F2"/>
              </a:solidFill>
              <a:latin typeface="Menlo-Regular"/>
            </a:endParaRPr>
          </a:p>
          <a:p>
            <a:r>
              <a:rPr lang="cs-CZ" sz="900" dirty="0" err="1">
                <a:solidFill>
                  <a:srgbClr val="A6E22E"/>
                </a:solidFill>
                <a:latin typeface="Menlo-Regular"/>
              </a:rPr>
              <a:t>app</a:t>
            </a:r>
            <a:r>
              <a:rPr lang="cs-CZ" sz="900" dirty="0" err="1">
                <a:solidFill>
                  <a:srgbClr val="F8F8F2"/>
                </a:solidFill>
                <a:latin typeface="Menlo-Regular"/>
              </a:rPr>
              <a:t>.</a:t>
            </a:r>
            <a:r>
              <a:rPr lang="cs-CZ" sz="900" dirty="0" err="1">
                <a:solidFill>
                  <a:srgbClr val="A6E22E"/>
                </a:solidFill>
                <a:latin typeface="Menlo-Regular"/>
              </a:rPr>
              <a:t>listen</a:t>
            </a:r>
            <a:r>
              <a:rPr lang="cs-CZ" sz="900" dirty="0">
                <a:solidFill>
                  <a:srgbClr val="F8F8F2"/>
                </a:solidFill>
                <a:latin typeface="Menlo-Regular"/>
              </a:rPr>
              <a:t>(</a:t>
            </a:r>
            <a:r>
              <a:rPr lang="cs-CZ" sz="900" dirty="0">
                <a:solidFill>
                  <a:srgbClr val="E6DB74"/>
                </a:solidFill>
                <a:latin typeface="Menlo-Regular"/>
              </a:rPr>
              <a:t>'8000'</a:t>
            </a:r>
            <a:r>
              <a:rPr lang="cs-CZ" sz="900" dirty="0">
                <a:solidFill>
                  <a:srgbClr val="F8F8F2"/>
                </a:solidFill>
                <a:latin typeface="Menlo-Regular"/>
              </a:rPr>
              <a:t>, </a:t>
            </a:r>
            <a:r>
              <a:rPr lang="cs-CZ" sz="900" dirty="0" err="1">
                <a:solidFill>
                  <a:srgbClr val="66D9EF"/>
                </a:solidFill>
                <a:latin typeface="Menlo-Regular"/>
              </a:rPr>
              <a:t>function</a:t>
            </a:r>
            <a:r>
              <a:rPr lang="cs-CZ" sz="900" dirty="0">
                <a:solidFill>
                  <a:srgbClr val="F8F8F2"/>
                </a:solidFill>
                <a:latin typeface="Menlo-Regular"/>
              </a:rPr>
              <a:t>(</a:t>
            </a:r>
            <a:r>
              <a:rPr lang="cs-CZ" sz="900" dirty="0" err="1">
                <a:solidFill>
                  <a:srgbClr val="A6E22E"/>
                </a:solidFill>
                <a:latin typeface="Menlo-Regular"/>
              </a:rPr>
              <a:t>req</a:t>
            </a:r>
            <a:r>
              <a:rPr lang="cs-CZ" sz="900" dirty="0">
                <a:solidFill>
                  <a:srgbClr val="F8F8F2"/>
                </a:solidFill>
                <a:latin typeface="Menlo-Regular"/>
              </a:rPr>
              <a:t>, </a:t>
            </a:r>
            <a:r>
              <a:rPr lang="cs-CZ" sz="900" dirty="0">
                <a:solidFill>
                  <a:srgbClr val="A6E22E"/>
                </a:solidFill>
                <a:latin typeface="Menlo-Regular"/>
              </a:rPr>
              <a:t>res</a:t>
            </a:r>
            <a:r>
              <a:rPr lang="cs-CZ" sz="900" dirty="0">
                <a:solidFill>
                  <a:srgbClr val="F8F8F2"/>
                </a:solidFill>
                <a:latin typeface="Menlo-Regular"/>
              </a:rPr>
              <a:t>) {</a:t>
            </a:r>
          </a:p>
          <a:p>
            <a:r>
              <a:rPr lang="cs-CZ" sz="900" dirty="0">
                <a:solidFill>
                  <a:srgbClr val="F8F8F2"/>
                </a:solidFill>
                <a:latin typeface="Menlo-Regular"/>
              </a:rPr>
              <a:t>    </a:t>
            </a:r>
            <a:r>
              <a:rPr lang="cs-CZ" sz="900" dirty="0" err="1">
                <a:solidFill>
                  <a:srgbClr val="A6E22E"/>
                </a:solidFill>
                <a:latin typeface="Menlo-Regular"/>
              </a:rPr>
              <a:t>console</a:t>
            </a:r>
            <a:r>
              <a:rPr lang="cs-CZ" sz="900" dirty="0" err="1">
                <a:solidFill>
                  <a:srgbClr val="F8F8F2"/>
                </a:solidFill>
                <a:latin typeface="Menlo-Regular"/>
              </a:rPr>
              <a:t>.</a:t>
            </a:r>
            <a:r>
              <a:rPr lang="cs-CZ" sz="900" dirty="0" err="1">
                <a:solidFill>
                  <a:srgbClr val="A6E22E"/>
                </a:solidFill>
                <a:latin typeface="Menlo-Regular"/>
              </a:rPr>
              <a:t>log</a:t>
            </a:r>
            <a:r>
              <a:rPr lang="cs-CZ" sz="900" dirty="0">
                <a:solidFill>
                  <a:srgbClr val="F8F8F2"/>
                </a:solidFill>
                <a:latin typeface="Menlo-Regular"/>
              </a:rPr>
              <a:t>(</a:t>
            </a:r>
            <a:r>
              <a:rPr lang="cs-CZ" sz="900" dirty="0">
                <a:solidFill>
                  <a:srgbClr val="E6DB74"/>
                </a:solidFill>
                <a:latin typeface="Menlo-Regular"/>
              </a:rPr>
              <a:t>"Server </a:t>
            </a:r>
            <a:r>
              <a:rPr lang="cs-CZ" sz="900" dirty="0" err="1">
                <a:solidFill>
                  <a:srgbClr val="E6DB74"/>
                </a:solidFill>
                <a:latin typeface="Menlo-Regular"/>
              </a:rPr>
              <a:t>initialized</a:t>
            </a:r>
            <a:r>
              <a:rPr lang="cs-CZ" sz="900" dirty="0">
                <a:solidFill>
                  <a:srgbClr val="E6DB74"/>
                </a:solidFill>
                <a:latin typeface="Menlo-Regular"/>
              </a:rPr>
              <a:t> on port 8000"</a:t>
            </a:r>
            <a:r>
              <a:rPr lang="cs-CZ" sz="900" dirty="0">
                <a:solidFill>
                  <a:srgbClr val="F8F8F2"/>
                </a:solidFill>
                <a:latin typeface="Menlo-Regular"/>
              </a:rPr>
              <a:t>);</a:t>
            </a:r>
          </a:p>
          <a:p>
            <a:r>
              <a:rPr lang="cs-CZ" sz="900" dirty="0">
                <a:solidFill>
                  <a:srgbClr val="F8F8F2"/>
                </a:solidFill>
                <a:latin typeface="Menlo-Regular"/>
              </a:rPr>
              <a:t>});</a:t>
            </a:r>
          </a:p>
        </p:txBody>
      </p:sp>
    </p:spTree>
    <p:extLst>
      <p:ext uri="{BB962C8B-B14F-4D97-AF65-F5344CB8AC3E}">
        <p14:creationId xmlns:p14="http://schemas.microsoft.com/office/powerpoint/2010/main" val="159377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extBox 1"/>
          <p:cNvSpPr txBox="1"/>
          <p:nvPr/>
        </p:nvSpPr>
        <p:spPr>
          <a:xfrm>
            <a:off x="228599" y="324217"/>
            <a:ext cx="7119891" cy="1077218"/>
          </a:xfrm>
          <a:prstGeom prst="rect">
            <a:avLst/>
          </a:prstGeom>
          <a:noFill/>
        </p:spPr>
        <p:txBody>
          <a:bodyPr wrap="square" rtlCol="0">
            <a:spAutoFit/>
          </a:bodyPr>
          <a:lstStyle/>
          <a:p>
            <a:r>
              <a:rPr lang="en-US" sz="3200" dirty="0" smtClean="0">
                <a:solidFill>
                  <a:srgbClr val="FF4300"/>
                </a:solidFill>
              </a:rPr>
              <a:t>Troubleshooting, testing, </a:t>
            </a:r>
            <a:r>
              <a:rPr lang="en-US" sz="3200" dirty="0">
                <a:solidFill>
                  <a:srgbClr val="FF4300"/>
                </a:solidFill>
              </a:rPr>
              <a:t>debugging, and </a:t>
            </a:r>
            <a:r>
              <a:rPr lang="en-US" sz="3200" dirty="0" smtClean="0">
                <a:solidFill>
                  <a:srgbClr val="FF4300"/>
                </a:solidFill>
              </a:rPr>
              <a:t>help</a:t>
            </a:r>
            <a:endParaRPr lang="en-US" sz="3200" dirty="0">
              <a:solidFill>
                <a:srgbClr val="FF4300"/>
              </a:solidFill>
            </a:endParaRPr>
          </a:p>
        </p:txBody>
      </p:sp>
    </p:spTree>
    <p:extLst>
      <p:ext uri="{BB962C8B-B14F-4D97-AF65-F5344CB8AC3E}">
        <p14:creationId xmlns:p14="http://schemas.microsoft.com/office/powerpoint/2010/main" val="30624137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3364664"/>
          </a:xfrm>
          <a:prstGeom prst="rect">
            <a:avLst/>
          </a:prstGeom>
          <a:noFill/>
          <a:ln>
            <a:noFill/>
          </a:ln>
        </p:spPr>
        <p:txBody>
          <a:bodyPr lIns="0" tIns="45700" rIns="91425" bIns="45700" anchor="t" anchorCtr="0">
            <a:noAutofit/>
          </a:bodyPr>
          <a:lstStyle/>
          <a:p>
            <a:pPr lvl="1">
              <a:buSzPct val="60000"/>
            </a:pPr>
            <a:r>
              <a:rPr lang="en-US" sz="2000" dirty="0"/>
              <a:t>Troubleshooting Node.js using the Apigee Trace </a:t>
            </a:r>
            <a:r>
              <a:rPr lang="en-US" sz="2000" dirty="0" smtClean="0"/>
              <a:t>tool</a:t>
            </a:r>
          </a:p>
          <a:p>
            <a:pPr lvl="1">
              <a:buSzPct val="60000"/>
            </a:pPr>
            <a:endParaRPr lang="en-US" dirty="0">
              <a:solidFill>
                <a:srgbClr val="A7A9AC"/>
              </a:solidFill>
            </a:endParaRPr>
          </a:p>
          <a:p>
            <a:pPr lvl="1">
              <a:buSzPct val="60000"/>
            </a:pPr>
            <a:endParaRPr lang="en-US" dirty="0" smtClean="0">
              <a:solidFill>
                <a:srgbClr val="A7A9AC"/>
              </a:solidFill>
            </a:endParaRPr>
          </a:p>
          <a:p>
            <a:pPr lvl="1">
              <a:buSzPct val="60000"/>
            </a:pPr>
            <a:endParaRPr lang="en-US" dirty="0">
              <a:solidFill>
                <a:srgbClr val="A7A9AC"/>
              </a:solidFill>
            </a:endParaRPr>
          </a:p>
          <a:p>
            <a:pPr lvl="1">
              <a:buSzPct val="60000"/>
            </a:pPr>
            <a:endParaRPr lang="en-US" dirty="0" smtClean="0">
              <a:solidFill>
                <a:srgbClr val="A7A9AC"/>
              </a:solidFill>
            </a:endParaRPr>
          </a:p>
          <a:p>
            <a:pPr lvl="1">
              <a:buSzPct val="60000"/>
            </a:pPr>
            <a:r>
              <a:rPr lang="en-US" sz="2000" dirty="0" smtClean="0"/>
              <a:t>Inspecting requests, responses, and HTTP status codes</a:t>
            </a:r>
            <a:br>
              <a:rPr lang="en-US" sz="2000" dirty="0" smtClean="0"/>
            </a:br>
            <a:endParaRPr lang="en-US" sz="2000" dirty="0" smtClean="0"/>
          </a:p>
          <a:p>
            <a:pPr lvl="1">
              <a:buSzPct val="60000"/>
            </a:pPr>
            <a:r>
              <a:rPr lang="en-US" sz="1600" dirty="0" err="1" smtClean="0">
                <a:latin typeface="Menlo Bold"/>
                <a:cs typeface="Menlo Bold"/>
              </a:rPr>
              <a:t>console.log</a:t>
            </a:r>
            <a:r>
              <a:rPr lang="en-US" sz="1600" dirty="0" smtClean="0">
                <a:latin typeface="Menlo Bold"/>
                <a:cs typeface="Menlo Bold"/>
              </a:rPr>
              <a:t>()</a:t>
            </a:r>
            <a:endParaRPr lang="en-US" sz="1600" dirty="0">
              <a:latin typeface="Menlo Bold"/>
              <a:cs typeface="Menlo Bold"/>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Troubleshooting</a:t>
            </a:r>
            <a:endParaRPr lang="en-US" dirty="0"/>
          </a:p>
        </p:txBody>
      </p:sp>
      <p:pic>
        <p:nvPicPr>
          <p:cNvPr id="5" name="Picture 4" descr="screenshot_3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628" y="1675762"/>
            <a:ext cx="6553200" cy="1258104"/>
          </a:xfrm>
          <a:prstGeom prst="rect">
            <a:avLst/>
          </a:prstGeom>
        </p:spPr>
      </p:pic>
      <p:sp>
        <p:nvSpPr>
          <p:cNvPr id="6" name="Rounded Rectangle 5"/>
          <p:cNvSpPr/>
          <p:nvPr/>
        </p:nvSpPr>
        <p:spPr>
          <a:xfrm>
            <a:off x="913978" y="4262415"/>
            <a:ext cx="1698760"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658144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4281755"/>
          </a:xfrm>
          <a:prstGeom prst="rect">
            <a:avLst/>
          </a:prstGeom>
          <a:noFill/>
          <a:ln>
            <a:noFill/>
          </a:ln>
        </p:spPr>
        <p:txBody>
          <a:bodyPr lIns="0" tIns="45700" rIns="91425" bIns="45700" anchor="t" anchorCtr="0">
            <a:noAutofit/>
          </a:bodyPr>
          <a:lstStyle/>
          <a:p>
            <a:pPr lvl="1">
              <a:buSzPct val="60000"/>
            </a:pPr>
            <a:r>
              <a:rPr lang="en-US" sz="2000" dirty="0"/>
              <a:t>Handling dependencies and dependency conflicts</a:t>
            </a:r>
          </a:p>
          <a:p>
            <a:pPr lvl="2">
              <a:buSzPct val="60000"/>
            </a:pPr>
            <a:r>
              <a:rPr lang="en-US" sz="1800" dirty="0"/>
              <a:t>Express 3.7 and Connect 3.0 (deprecation notices and removal of middleware)</a:t>
            </a:r>
          </a:p>
          <a:p>
            <a:pPr lvl="2">
              <a:buSzPct val="60000"/>
            </a:pPr>
            <a:r>
              <a:rPr lang="en-US" sz="1800" dirty="0"/>
              <a:t>Conflicting module versions in Apigee Edge</a:t>
            </a:r>
          </a:p>
          <a:p>
            <a:pPr lvl="1">
              <a:buSzPct val="60000"/>
            </a:pPr>
            <a:endParaRPr lang="en-US" dirty="0"/>
          </a:p>
          <a:p>
            <a:pPr lvl="1">
              <a:buSzPct val="60000"/>
            </a:pPr>
            <a:r>
              <a:rPr lang="en-US" sz="2000" dirty="0"/>
              <a:t>Handling response errors and node script failures/crashes</a:t>
            </a:r>
          </a:p>
          <a:p>
            <a:pPr lvl="2">
              <a:buSzPct val="60000"/>
            </a:pPr>
            <a:r>
              <a:rPr lang="en-US" sz="1800" dirty="0"/>
              <a:t>Error handling in JavaScript (try/catch)</a:t>
            </a:r>
          </a:p>
          <a:p>
            <a:pPr lvl="2">
              <a:buSzPct val="60000"/>
            </a:pPr>
            <a:r>
              <a:rPr lang="en-US" sz="1800" dirty="0"/>
              <a:t>Syntax errors in Node.js</a:t>
            </a:r>
          </a:p>
          <a:p>
            <a:pPr lvl="1">
              <a:buSzPct val="60000"/>
            </a:pPr>
            <a:endParaRPr lang="en-US"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Troubleshooting</a:t>
            </a:r>
            <a:r>
              <a:rPr lang="en-US" dirty="0"/>
              <a:t> </a:t>
            </a:r>
            <a:r>
              <a:rPr lang="en-US" dirty="0" smtClean="0"/>
              <a:t>and debugging</a:t>
            </a:r>
            <a:endParaRPr lang="en-US" dirty="0"/>
          </a:p>
        </p:txBody>
      </p:sp>
    </p:spTree>
    <p:extLst>
      <p:ext uri="{BB962C8B-B14F-4D97-AF65-F5344CB8AC3E}">
        <p14:creationId xmlns:p14="http://schemas.microsoft.com/office/powerpoint/2010/main" val="38008620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2555697"/>
          </a:xfrm>
          <a:prstGeom prst="rect">
            <a:avLst/>
          </a:prstGeom>
          <a:noFill/>
          <a:ln>
            <a:noFill/>
          </a:ln>
        </p:spPr>
        <p:txBody>
          <a:bodyPr lIns="0" tIns="45700" rIns="91425" bIns="45700" anchor="t" anchorCtr="0">
            <a:noAutofit/>
          </a:bodyPr>
          <a:lstStyle/>
          <a:p>
            <a:pPr lvl="1">
              <a:buSzPct val="60000"/>
            </a:pPr>
            <a:r>
              <a:rPr lang="en-US" sz="2000" dirty="0" smtClean="0"/>
              <a:t>The</a:t>
            </a:r>
            <a:r>
              <a:rPr lang="en-US" sz="2400" dirty="0" smtClean="0"/>
              <a:t> </a:t>
            </a:r>
            <a:r>
              <a:rPr lang="en-US" dirty="0" smtClean="0"/>
              <a:t> </a:t>
            </a:r>
            <a:r>
              <a:rPr lang="en-US" sz="1600" dirty="0" smtClean="0">
                <a:latin typeface="Menlo Bold"/>
                <a:cs typeface="Menlo Bold"/>
              </a:rPr>
              <a:t>node</a:t>
            </a:r>
            <a:r>
              <a:rPr lang="en-US" sz="1600" dirty="0">
                <a:latin typeface="Menlo Bold"/>
                <a:cs typeface="Menlo Bold"/>
              </a:rPr>
              <a:t>-inspector</a:t>
            </a:r>
            <a:r>
              <a:rPr lang="en-US" dirty="0">
                <a:latin typeface="Menlo Bold"/>
                <a:cs typeface="Menlo Bold"/>
              </a:rPr>
              <a:t> </a:t>
            </a:r>
            <a:r>
              <a:rPr lang="en-US" sz="2000" dirty="0" smtClean="0"/>
              <a:t>tool</a:t>
            </a:r>
            <a:endParaRPr lang="en-US" sz="2000" dirty="0"/>
          </a:p>
          <a:p>
            <a:pPr lvl="2">
              <a:buSzPct val="60000"/>
            </a:pPr>
            <a:r>
              <a:rPr lang="en-US" sz="1800" dirty="0" smtClean="0"/>
              <a:t>Browser-based Node.js debugger</a:t>
            </a:r>
          </a:p>
          <a:p>
            <a:pPr lvl="2">
              <a:buSzPct val="60000"/>
            </a:pPr>
            <a:r>
              <a:rPr lang="en-US" sz="1800" dirty="0" smtClean="0"/>
              <a:t>Navigate </a:t>
            </a:r>
            <a:r>
              <a:rPr lang="en-US" sz="1800" dirty="0"/>
              <a:t>in your source files</a:t>
            </a:r>
          </a:p>
          <a:p>
            <a:pPr lvl="2">
              <a:buSzPct val="60000"/>
            </a:pPr>
            <a:r>
              <a:rPr lang="en-US" sz="1800" dirty="0"/>
              <a:t>Set breakpoints (and specify trigger conditions)</a:t>
            </a:r>
          </a:p>
          <a:p>
            <a:pPr lvl="2">
              <a:buSzPct val="60000"/>
            </a:pPr>
            <a:r>
              <a:rPr lang="en-US" sz="1800" dirty="0"/>
              <a:t>Step over, step in, step out, resume (continue)</a:t>
            </a:r>
          </a:p>
          <a:p>
            <a:pPr lvl="2">
              <a:buSzPct val="60000"/>
            </a:pPr>
            <a:r>
              <a:rPr lang="en-US" sz="1800" dirty="0"/>
              <a:t>Inspect scopes, variables, object properties</a:t>
            </a:r>
          </a:p>
          <a:p>
            <a:pPr lvl="2">
              <a:buSzPct val="60000"/>
            </a:pPr>
            <a:endParaRPr lang="en-US" dirty="0"/>
          </a:p>
          <a:p>
            <a:pPr lvl="1">
              <a:buSzPct val="60000"/>
            </a:pPr>
            <a:r>
              <a:rPr lang="en-US" sz="2000" dirty="0" err="1" smtClean="0"/>
              <a:t>Webstom</a:t>
            </a:r>
            <a:r>
              <a:rPr lang="en-US" sz="2000" dirty="0" smtClean="0"/>
              <a:t> IDE</a:t>
            </a:r>
          </a:p>
          <a:p>
            <a:pPr lvl="2">
              <a:buSzPct val="60000"/>
            </a:pPr>
            <a:r>
              <a:rPr lang="en-US" sz="1800" dirty="0" smtClean="0"/>
              <a:t>A feature-rich IDE for </a:t>
            </a:r>
            <a:r>
              <a:rPr lang="en-US" sz="1800" dirty="0" err="1" smtClean="0"/>
              <a:t>Javascript</a:t>
            </a:r>
            <a:r>
              <a:rPr lang="en-US" sz="1800" dirty="0" smtClean="0"/>
              <a:t>/</a:t>
            </a:r>
            <a:r>
              <a:rPr lang="en-US" sz="1800" dirty="0" err="1" smtClean="0"/>
              <a:t>Node.js</a:t>
            </a:r>
            <a:endParaRPr lang="en-US" sz="1800" dirty="0" smtClean="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a:t>Troubleshooting, debugging, and where to get help</a:t>
            </a:r>
          </a:p>
        </p:txBody>
      </p:sp>
      <p:sp>
        <p:nvSpPr>
          <p:cNvPr id="5" name="Rounded Rectangle 4"/>
          <p:cNvSpPr/>
          <p:nvPr/>
        </p:nvSpPr>
        <p:spPr>
          <a:xfrm>
            <a:off x="1561141" y="1330361"/>
            <a:ext cx="1791168"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39458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3364664"/>
          </a:xfrm>
          <a:prstGeom prst="rect">
            <a:avLst/>
          </a:prstGeom>
          <a:noFill/>
          <a:ln>
            <a:noFill/>
          </a:ln>
        </p:spPr>
        <p:txBody>
          <a:bodyPr lIns="0" tIns="45700" rIns="91425" bIns="45700" anchor="t" anchorCtr="0">
            <a:noAutofit/>
          </a:bodyPr>
          <a:lstStyle/>
          <a:p>
            <a:pPr lvl="1">
              <a:buSzPct val="60000"/>
            </a:pPr>
            <a:r>
              <a:rPr lang="en-US" sz="2400" dirty="0"/>
              <a:t>Getting help</a:t>
            </a:r>
          </a:p>
          <a:p>
            <a:pPr lvl="1">
              <a:buSzPct val="60000"/>
            </a:pPr>
            <a:r>
              <a:rPr lang="en-US" sz="2400" dirty="0" err="1"/>
              <a:t>StackOverflow</a:t>
            </a:r>
            <a:r>
              <a:rPr lang="en-US" sz="2400" dirty="0"/>
              <a:t> has an incredible wealth of Node.js knowledge</a:t>
            </a:r>
          </a:p>
          <a:p>
            <a:pPr lvl="1">
              <a:buSzPct val="60000"/>
            </a:pPr>
            <a:r>
              <a:rPr lang="en-US" sz="2400" dirty="0"/>
              <a:t>How to ask: </a:t>
            </a:r>
            <a:r>
              <a:rPr lang="en-US" sz="2400" dirty="0">
                <a:hlinkClick r:id="rId3"/>
              </a:rPr>
              <a:t>http://stackoverflow.com/help/how-to-ask</a:t>
            </a:r>
            <a:r>
              <a:rPr lang="en-US" sz="2400" dirty="0"/>
              <a:t> </a:t>
            </a:r>
          </a:p>
          <a:p>
            <a:pPr lvl="2">
              <a:buSzPct val="60000"/>
            </a:pPr>
            <a:endParaRPr lang="en-US" sz="2000" dirty="0"/>
          </a:p>
          <a:p>
            <a:pPr lvl="1">
              <a:buSzPct val="60000"/>
            </a:pPr>
            <a:r>
              <a:rPr lang="en-US" sz="2400" dirty="0"/>
              <a:t>Apigee Community</a:t>
            </a:r>
          </a:p>
          <a:p>
            <a:pPr lvl="2">
              <a:buSzPct val="60000"/>
            </a:pPr>
            <a:r>
              <a:rPr lang="en-US" sz="2000" dirty="0">
                <a:hlinkClick r:id="rId4"/>
              </a:rPr>
              <a:t>http://community.apigee.com/</a:t>
            </a:r>
            <a:endParaRPr lang="en-US" sz="2000" dirty="0"/>
          </a:p>
          <a:p>
            <a:pPr lvl="2">
              <a:buSzPct val="60000"/>
            </a:pPr>
            <a:endParaRPr lang="en-US" dirty="0"/>
          </a:p>
          <a:p>
            <a:pPr lvl="1">
              <a:buSzPct val="60000"/>
            </a:pPr>
            <a:r>
              <a:rPr lang="en-US" sz="2400" dirty="0"/>
              <a:t>Apigee </a:t>
            </a:r>
            <a:r>
              <a:rPr lang="en-US" sz="2400" dirty="0" smtClean="0"/>
              <a:t>doc</a:t>
            </a:r>
          </a:p>
          <a:p>
            <a:pPr lvl="2">
              <a:buSzPct val="60000"/>
            </a:pPr>
            <a:r>
              <a:rPr lang="en-US" sz="2000" dirty="0" smtClean="0">
                <a:hlinkClick r:id="rId5"/>
              </a:rPr>
              <a:t>http</a:t>
            </a:r>
            <a:r>
              <a:rPr lang="en-US" sz="2000" dirty="0">
                <a:hlinkClick r:id="rId5"/>
              </a:rPr>
              <a:t>://apigee.com/docs/api-services/content/getting-started-nodejs-apigee-</a:t>
            </a:r>
            <a:r>
              <a:rPr lang="en-US" sz="2000" dirty="0" smtClean="0">
                <a:hlinkClick r:id="rId5"/>
              </a:rPr>
              <a:t>edge</a:t>
            </a:r>
            <a:r>
              <a:rPr lang="en-US" sz="2000" dirty="0" smtClean="0"/>
              <a:t> </a:t>
            </a:r>
            <a:endParaRPr lang="en-US" sz="2000"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Getting help</a:t>
            </a:r>
            <a:endParaRPr lang="en-US" dirty="0"/>
          </a:p>
        </p:txBody>
      </p:sp>
    </p:spTree>
    <p:extLst>
      <p:ext uri="{BB962C8B-B14F-4D97-AF65-F5344CB8AC3E}">
        <p14:creationId xmlns:p14="http://schemas.microsoft.com/office/powerpoint/2010/main" val="25023420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228600"/>
            <a:ext cx="6926263" cy="942654"/>
          </a:xfrm>
        </p:spPr>
        <p:txBody>
          <a:bodyPr/>
          <a:lstStyle/>
          <a:p>
            <a:r>
              <a:rPr lang="en-US" sz="4400" dirty="0" smtClean="0"/>
              <a:t>Apigee 127</a:t>
            </a:r>
          </a:p>
          <a:p>
            <a:endParaRPr lang="en-US" sz="3200" dirty="0"/>
          </a:p>
        </p:txBody>
      </p:sp>
    </p:spTree>
    <p:extLst>
      <p:ext uri="{BB962C8B-B14F-4D97-AF65-F5344CB8AC3E}">
        <p14:creationId xmlns:p14="http://schemas.microsoft.com/office/powerpoint/2010/main" val="3776809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Apigee 127 is installed using the command line – note that you may have to use </a:t>
            </a:r>
            <a:r>
              <a:rPr lang="en-US" dirty="0" err="1" smtClean="0"/>
              <a:t>sudo</a:t>
            </a:r>
            <a:r>
              <a:rPr lang="en-US" dirty="0" smtClean="0"/>
              <a:t> on a Mac</a:t>
            </a:r>
          </a:p>
          <a:p>
            <a:pPr marL="274320" indent="0">
              <a:buNone/>
            </a:pPr>
            <a:endParaRPr lang="en-US" dirty="0"/>
          </a:p>
          <a:p>
            <a:pPr marL="274320" indent="0" algn="ctr">
              <a:buNone/>
            </a:pPr>
            <a:r>
              <a:rPr lang="en-US" dirty="0" smtClean="0"/>
              <a:t>	</a:t>
            </a:r>
            <a:r>
              <a:rPr lang="en-US" b="1" dirty="0" err="1" smtClean="0">
                <a:solidFill>
                  <a:schemeClr val="tx2"/>
                </a:solidFill>
              </a:rPr>
              <a:t>npm</a:t>
            </a:r>
            <a:r>
              <a:rPr lang="en-US" b="1" dirty="0" smtClean="0">
                <a:solidFill>
                  <a:schemeClr val="tx2"/>
                </a:solidFill>
              </a:rPr>
              <a:t> install -g apigee-127</a:t>
            </a:r>
            <a:endParaRPr lang="en-US" b="1" dirty="0">
              <a:solidFill>
                <a:schemeClr val="tx2"/>
              </a:solidFill>
            </a:endParaRPr>
          </a:p>
        </p:txBody>
      </p:sp>
      <p:sp>
        <p:nvSpPr>
          <p:cNvPr id="3" name="Title 2"/>
          <p:cNvSpPr>
            <a:spLocks noGrp="1"/>
          </p:cNvSpPr>
          <p:nvPr>
            <p:ph type="title"/>
          </p:nvPr>
        </p:nvSpPr>
        <p:spPr/>
        <p:txBody>
          <a:bodyPr/>
          <a:lstStyle/>
          <a:p>
            <a:r>
              <a:rPr lang="en-US" dirty="0" smtClean="0"/>
              <a:t>Installing Apigee 127</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39</a:t>
            </a:fld>
            <a:endParaRPr lang="en-US"/>
          </a:p>
        </p:txBody>
      </p:sp>
      <p:pic>
        <p:nvPicPr>
          <p:cNvPr id="5" name="Picture 4"/>
          <p:cNvPicPr>
            <a:picLocks noChangeAspect="1"/>
          </p:cNvPicPr>
          <p:nvPr/>
        </p:nvPicPr>
        <p:blipFill rotWithShape="1">
          <a:blip r:embed="rId2"/>
          <a:srcRect l="4315" t="40989" r="4534" b="31865"/>
          <a:stretch/>
        </p:blipFill>
        <p:spPr>
          <a:xfrm>
            <a:off x="569424" y="2712378"/>
            <a:ext cx="8334864" cy="1861677"/>
          </a:xfrm>
          <a:prstGeom prst="rect">
            <a:avLst/>
          </a:prstGeom>
        </p:spPr>
      </p:pic>
      <p:sp>
        <p:nvSpPr>
          <p:cNvPr id="6" name="TextBox 5"/>
          <p:cNvSpPr txBox="1"/>
          <p:nvPr/>
        </p:nvSpPr>
        <p:spPr>
          <a:xfrm>
            <a:off x="569424" y="4919267"/>
            <a:ext cx="8135331" cy="707886"/>
          </a:xfrm>
          <a:prstGeom prst="rect">
            <a:avLst/>
          </a:prstGeom>
          <a:noFill/>
        </p:spPr>
        <p:txBody>
          <a:bodyPr wrap="square" rtlCol="0">
            <a:spAutoFit/>
          </a:bodyPr>
          <a:lstStyle/>
          <a:p>
            <a:pPr marL="285750" indent="-285750">
              <a:buClr>
                <a:schemeClr val="tx2"/>
              </a:buClr>
              <a:buFont typeface="Arial"/>
              <a:buChar char="•"/>
            </a:pPr>
            <a:r>
              <a:rPr lang="en-US" sz="2000" dirty="0" smtClean="0"/>
              <a:t>Using the </a:t>
            </a:r>
            <a:r>
              <a:rPr lang="en-US" sz="2000" dirty="0"/>
              <a:t>-</a:t>
            </a:r>
            <a:r>
              <a:rPr lang="en-US" sz="2000" dirty="0" smtClean="0"/>
              <a:t>g option installs a127 global (not local to the current directory) and is recommended.</a:t>
            </a:r>
          </a:p>
        </p:txBody>
      </p:sp>
    </p:spTree>
    <p:extLst>
      <p:ext uri="{BB962C8B-B14F-4D97-AF65-F5344CB8AC3E}">
        <p14:creationId xmlns:p14="http://schemas.microsoft.com/office/powerpoint/2010/main" val="399212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5169442"/>
          </a:xfrm>
          <a:prstGeom prst="rect">
            <a:avLst/>
          </a:prstGeom>
          <a:noFill/>
          <a:ln>
            <a:noFill/>
          </a:ln>
        </p:spPr>
        <p:txBody>
          <a:bodyPr lIns="0" tIns="45700" rIns="91425" bIns="45700" anchor="t" anchorCtr="0">
            <a:noAutofit/>
          </a:bodyPr>
          <a:lstStyle/>
          <a:p>
            <a:r>
              <a:rPr lang="en-US" sz="2000" dirty="0" smtClean="0"/>
              <a:t>Node.js </a:t>
            </a:r>
            <a:r>
              <a:rPr lang="en-US" sz="2000" dirty="0" smtClean="0"/>
              <a:t>– software platform for scalable server-side and networking applications.</a:t>
            </a:r>
          </a:p>
          <a:p>
            <a:endParaRPr lang="en-US" sz="2000" dirty="0"/>
          </a:p>
          <a:p>
            <a:r>
              <a:rPr lang="en-US" sz="2000" dirty="0" smtClean="0"/>
              <a:t>Different than </a:t>
            </a:r>
            <a:r>
              <a:rPr lang="en-US" sz="2000" dirty="0" err="1" smtClean="0"/>
              <a:t>javascript</a:t>
            </a:r>
            <a:endParaRPr lang="en-US" sz="2000" dirty="0" smtClean="0"/>
          </a:p>
          <a:p>
            <a:endParaRPr lang="en-US" sz="2000" dirty="0" smtClean="0"/>
          </a:p>
          <a:p>
            <a:r>
              <a:rPr lang="en-US" sz="2000" dirty="0" smtClean="0"/>
              <a:t>Why use Node.js?</a:t>
            </a:r>
          </a:p>
          <a:p>
            <a:pPr lvl="1"/>
            <a:r>
              <a:rPr lang="en-US" sz="1800" dirty="0" err="1" smtClean="0"/>
              <a:t>Javascript</a:t>
            </a:r>
            <a:r>
              <a:rPr lang="en-US" sz="1800" dirty="0" smtClean="0"/>
              <a:t> </a:t>
            </a:r>
            <a:r>
              <a:rPr lang="en-US" sz="1800" dirty="0"/>
              <a:t>running on the server</a:t>
            </a:r>
          </a:p>
          <a:p>
            <a:pPr lvl="1"/>
            <a:r>
              <a:rPr lang="en-US" sz="1800" dirty="0"/>
              <a:t>Asynchronous, event-drive</a:t>
            </a:r>
          </a:p>
          <a:p>
            <a:pPr lvl="1"/>
            <a:r>
              <a:rPr lang="en-US" sz="1800" dirty="0"/>
              <a:t>HTTP is a first-class citizen of the Node world</a:t>
            </a:r>
          </a:p>
          <a:p>
            <a:pPr lvl="1"/>
            <a:r>
              <a:rPr lang="en-US" sz="1800" dirty="0"/>
              <a:t>Exploding in popularity</a:t>
            </a:r>
          </a:p>
          <a:p>
            <a:pPr lvl="1">
              <a:buSzPct val="60000"/>
            </a:pPr>
            <a:endParaRPr lang="en-US" sz="2400"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a:t>Introduction to server-side JavaScript, </a:t>
            </a:r>
            <a:r>
              <a:rPr lang="en-US" dirty="0" err="1"/>
              <a:t>Node.js</a:t>
            </a:r>
            <a:r>
              <a:rPr lang="en-US" dirty="0"/>
              <a:t>, and </a:t>
            </a:r>
            <a:r>
              <a:rPr lang="en-US" dirty="0" smtClean="0"/>
              <a:t>NPM</a:t>
            </a:r>
            <a:endParaRPr lang="en-US" dirty="0"/>
          </a:p>
        </p:txBody>
      </p:sp>
    </p:spTree>
    <p:extLst>
      <p:ext uri="{BB962C8B-B14F-4D97-AF65-F5344CB8AC3E}">
        <p14:creationId xmlns:p14="http://schemas.microsoft.com/office/powerpoint/2010/main" val="16571841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Using the command line, navigate to the location where you want to store the project.  This will create a folder where your source code will exist.</a:t>
            </a:r>
            <a:endParaRPr lang="en-US" dirty="0"/>
          </a:p>
        </p:txBody>
      </p:sp>
      <p:sp>
        <p:nvSpPr>
          <p:cNvPr id="3" name="Title 2"/>
          <p:cNvSpPr>
            <a:spLocks noGrp="1"/>
          </p:cNvSpPr>
          <p:nvPr>
            <p:ph type="title"/>
          </p:nvPr>
        </p:nvSpPr>
        <p:spPr/>
        <p:txBody>
          <a:bodyPr/>
          <a:lstStyle/>
          <a:p>
            <a:r>
              <a:rPr lang="en-US" dirty="0" smtClean="0"/>
              <a:t>Creating an Apigee 127 Project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40</a:t>
            </a:fld>
            <a:endParaRPr lang="en-US"/>
          </a:p>
        </p:txBody>
      </p:sp>
      <p:pic>
        <p:nvPicPr>
          <p:cNvPr id="5" name="Picture 4"/>
          <p:cNvPicPr>
            <a:picLocks noChangeAspect="1"/>
          </p:cNvPicPr>
          <p:nvPr/>
        </p:nvPicPr>
        <p:blipFill rotWithShape="1">
          <a:blip r:embed="rId2"/>
          <a:srcRect l="6202" t="41528" r="4264" b="16405"/>
          <a:stretch/>
        </p:blipFill>
        <p:spPr>
          <a:xfrm>
            <a:off x="567165" y="2453468"/>
            <a:ext cx="8186910" cy="2884983"/>
          </a:xfrm>
          <a:prstGeom prst="rect">
            <a:avLst/>
          </a:prstGeom>
        </p:spPr>
      </p:pic>
    </p:spTree>
    <p:extLst>
      <p:ext uri="{BB962C8B-B14F-4D97-AF65-F5344CB8AC3E}">
        <p14:creationId xmlns:p14="http://schemas.microsoft.com/office/powerpoint/2010/main" val="4142371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127 Project Structure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41</a:t>
            </a:fld>
            <a:endParaRPr lang="en-US"/>
          </a:p>
        </p:txBody>
      </p:sp>
      <p:pic>
        <p:nvPicPr>
          <p:cNvPr id="5" name="Picture 4"/>
          <p:cNvPicPr>
            <a:picLocks noChangeAspect="1"/>
          </p:cNvPicPr>
          <p:nvPr/>
        </p:nvPicPr>
        <p:blipFill rotWithShape="1">
          <a:blip r:embed="rId2"/>
          <a:srcRect l="12540" t="20906" r="14916" b="10060"/>
          <a:stretch/>
        </p:blipFill>
        <p:spPr>
          <a:xfrm>
            <a:off x="1146660" y="1380847"/>
            <a:ext cx="6633369" cy="4734332"/>
          </a:xfrm>
          <a:prstGeom prst="rect">
            <a:avLst/>
          </a:prstGeom>
        </p:spPr>
      </p:pic>
    </p:spTree>
    <p:extLst>
      <p:ext uri="{BB962C8B-B14F-4D97-AF65-F5344CB8AC3E}">
        <p14:creationId xmlns:p14="http://schemas.microsoft.com/office/powerpoint/2010/main" val="343346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Navigate inside of the root project folder, then execute the command </a:t>
            </a:r>
            <a:r>
              <a:rPr lang="en-US" b="1" dirty="0" smtClean="0">
                <a:solidFill>
                  <a:srgbClr val="FF4300"/>
                </a:solidFill>
              </a:rPr>
              <a:t>a127 project start</a:t>
            </a:r>
            <a:endParaRPr lang="en-US" b="1" dirty="0">
              <a:solidFill>
                <a:srgbClr val="FF4300"/>
              </a:solidFill>
            </a:endParaRPr>
          </a:p>
        </p:txBody>
      </p:sp>
      <p:sp>
        <p:nvSpPr>
          <p:cNvPr id="3" name="Title 2"/>
          <p:cNvSpPr>
            <a:spLocks noGrp="1"/>
          </p:cNvSpPr>
          <p:nvPr>
            <p:ph type="title"/>
          </p:nvPr>
        </p:nvSpPr>
        <p:spPr/>
        <p:txBody>
          <a:bodyPr/>
          <a:lstStyle/>
          <a:p>
            <a:r>
              <a:rPr lang="en-US" dirty="0" smtClean="0"/>
              <a:t>Try it out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42</a:t>
            </a:fld>
            <a:endParaRPr lang="en-US"/>
          </a:p>
        </p:txBody>
      </p:sp>
      <p:pic>
        <p:nvPicPr>
          <p:cNvPr id="5" name="Picture 4"/>
          <p:cNvPicPr>
            <a:picLocks noChangeAspect="1"/>
          </p:cNvPicPr>
          <p:nvPr/>
        </p:nvPicPr>
        <p:blipFill rotWithShape="1">
          <a:blip r:embed="rId3"/>
          <a:srcRect l="6742" t="30491" r="6421" b="34093"/>
          <a:stretch/>
        </p:blipFill>
        <p:spPr>
          <a:xfrm>
            <a:off x="702792" y="2071270"/>
            <a:ext cx="7940315" cy="2428812"/>
          </a:xfrm>
          <a:prstGeom prst="rect">
            <a:avLst/>
          </a:prstGeom>
        </p:spPr>
      </p:pic>
      <p:sp>
        <p:nvSpPr>
          <p:cNvPr id="6" name="TextBox 5"/>
          <p:cNvSpPr txBox="1"/>
          <p:nvPr/>
        </p:nvSpPr>
        <p:spPr>
          <a:xfrm>
            <a:off x="493188" y="5005569"/>
            <a:ext cx="7484116" cy="707886"/>
          </a:xfrm>
          <a:prstGeom prst="rect">
            <a:avLst/>
          </a:prstGeom>
          <a:noFill/>
        </p:spPr>
        <p:txBody>
          <a:bodyPr wrap="square" rtlCol="0">
            <a:spAutoFit/>
          </a:bodyPr>
          <a:lstStyle/>
          <a:p>
            <a:pPr marL="285750" indent="-285750">
              <a:buClr>
                <a:schemeClr val="tx2"/>
              </a:buClr>
              <a:buFont typeface="Arial"/>
              <a:buChar char="•"/>
            </a:pPr>
            <a:r>
              <a:rPr lang="en-US" sz="2000" dirty="0" smtClean="0"/>
              <a:t>Once the project is started, you should now be able to access the API at </a:t>
            </a:r>
            <a:r>
              <a:rPr lang="en-US" sz="2000" b="1" dirty="0" smtClean="0">
                <a:solidFill>
                  <a:srgbClr val="FF4300"/>
                </a:solidFill>
              </a:rPr>
              <a:t>http://localhost:10010/</a:t>
            </a:r>
            <a:r>
              <a:rPr lang="en-US" sz="2000" b="1" dirty="0" err="1" smtClean="0">
                <a:solidFill>
                  <a:srgbClr val="FF4300"/>
                </a:solidFill>
              </a:rPr>
              <a:t>hello?name</a:t>
            </a:r>
            <a:r>
              <a:rPr lang="en-US" sz="2000" b="1" dirty="0" smtClean="0">
                <a:solidFill>
                  <a:srgbClr val="FF4300"/>
                </a:solidFill>
              </a:rPr>
              <a:t>=Scott</a:t>
            </a:r>
          </a:p>
        </p:txBody>
      </p:sp>
    </p:spTree>
    <p:extLst>
      <p:ext uri="{BB962C8B-B14F-4D97-AF65-F5344CB8AC3E}">
        <p14:creationId xmlns:p14="http://schemas.microsoft.com/office/powerpoint/2010/main" val="645340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smtClean="0"/>
              <a:t>Apigee-127</a:t>
            </a:r>
          </a:p>
          <a:p>
            <a:r>
              <a:rPr lang="en-US" sz="3200" dirty="0" smtClean="0"/>
              <a:t>Building API Specs/Docs</a:t>
            </a:r>
            <a:endParaRPr lang="en-US" sz="3200" dirty="0"/>
          </a:p>
        </p:txBody>
      </p:sp>
    </p:spTree>
    <p:extLst>
      <p:ext uri="{BB962C8B-B14F-4D97-AF65-F5344CB8AC3E}">
        <p14:creationId xmlns:p14="http://schemas.microsoft.com/office/powerpoint/2010/main" val="3052692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5033822"/>
          </a:xfrm>
        </p:spPr>
        <p:txBody>
          <a:bodyPr>
            <a:normAutofit/>
          </a:bodyPr>
          <a:lstStyle/>
          <a:p>
            <a:pPr marL="274320" indent="0">
              <a:lnSpc>
                <a:spcPct val="100000"/>
              </a:lnSpc>
              <a:buNone/>
            </a:pPr>
            <a:r>
              <a:rPr lang="en-US" dirty="0" smtClean="0"/>
              <a:t>The goal of Swagger is to define a standard, language-agnostic interface to REST APIs which allows both humans and computers to discover and understand the capabilities of the service without access to source code, documentation, or through network traffic inspection.</a:t>
            </a:r>
          </a:p>
          <a:p>
            <a:pPr marL="274320" indent="0">
              <a:lnSpc>
                <a:spcPct val="100000"/>
              </a:lnSpc>
              <a:buNone/>
            </a:pPr>
            <a:endParaRPr lang="en-US" dirty="0"/>
          </a:p>
          <a:p>
            <a:pPr marL="274320" indent="0">
              <a:lnSpc>
                <a:spcPct val="100000"/>
              </a:lnSpc>
              <a:buNone/>
            </a:pPr>
            <a:r>
              <a:rPr lang="en-US" dirty="0" smtClean="0"/>
              <a:t>A127 integrates Swagger to make it easier for developers to define </a:t>
            </a:r>
            <a:r>
              <a:rPr lang="en-US" dirty="0" err="1" smtClean="0"/>
              <a:t>RESTful</a:t>
            </a:r>
            <a:r>
              <a:rPr lang="en-US" dirty="0" smtClean="0"/>
              <a:t> APIs using </a:t>
            </a:r>
            <a:r>
              <a:rPr lang="en-US" dirty="0" err="1" smtClean="0"/>
              <a:t>Node.js</a:t>
            </a:r>
            <a:r>
              <a:rPr lang="en-US" dirty="0" smtClean="0"/>
              <a:t>.</a:t>
            </a:r>
            <a:endParaRPr lang="en-US" dirty="0"/>
          </a:p>
        </p:txBody>
      </p:sp>
      <p:sp>
        <p:nvSpPr>
          <p:cNvPr id="3" name="Title 2"/>
          <p:cNvSpPr>
            <a:spLocks noGrp="1"/>
          </p:cNvSpPr>
          <p:nvPr>
            <p:ph type="title"/>
          </p:nvPr>
        </p:nvSpPr>
        <p:spPr/>
        <p:txBody>
          <a:bodyPr/>
          <a:lstStyle/>
          <a:p>
            <a:r>
              <a:rPr lang="en-US" dirty="0" smtClean="0"/>
              <a:t>The Swagger Editor</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44</a:t>
            </a:fld>
            <a:endParaRPr lang="en-US"/>
          </a:p>
        </p:txBody>
      </p:sp>
    </p:spTree>
    <p:extLst>
      <p:ext uri="{BB962C8B-B14F-4D97-AF65-F5344CB8AC3E}">
        <p14:creationId xmlns:p14="http://schemas.microsoft.com/office/powerpoint/2010/main" val="2330512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681689"/>
          </a:xfrm>
        </p:spPr>
        <p:txBody>
          <a:bodyPr/>
          <a:lstStyle/>
          <a:p>
            <a:r>
              <a:rPr lang="en-US" dirty="0" smtClean="0"/>
              <a:t>Run the command </a:t>
            </a:r>
            <a:r>
              <a:rPr lang="en-US" b="1" dirty="0" smtClean="0">
                <a:solidFill>
                  <a:srgbClr val="FF4300"/>
                </a:solidFill>
              </a:rPr>
              <a:t>a127 project edit </a:t>
            </a:r>
            <a:r>
              <a:rPr lang="en-US" dirty="0" smtClean="0"/>
              <a:t>to launch the swagger editor.</a:t>
            </a:r>
            <a:endParaRPr lang="en-US" dirty="0"/>
          </a:p>
        </p:txBody>
      </p:sp>
      <p:sp>
        <p:nvSpPr>
          <p:cNvPr id="3" name="Title 2"/>
          <p:cNvSpPr>
            <a:spLocks noGrp="1"/>
          </p:cNvSpPr>
          <p:nvPr>
            <p:ph type="title"/>
          </p:nvPr>
        </p:nvSpPr>
        <p:spPr/>
        <p:txBody>
          <a:bodyPr/>
          <a:lstStyle/>
          <a:p>
            <a:r>
              <a:rPr lang="en-US" dirty="0" smtClean="0"/>
              <a:t>Launching the Swagger Editor</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45</a:t>
            </a:fld>
            <a:endParaRPr lang="en-US"/>
          </a:p>
        </p:txBody>
      </p:sp>
      <p:pic>
        <p:nvPicPr>
          <p:cNvPr id="5" name="Picture 4"/>
          <p:cNvPicPr>
            <a:picLocks noChangeAspect="1"/>
          </p:cNvPicPr>
          <p:nvPr/>
        </p:nvPicPr>
        <p:blipFill rotWithShape="1">
          <a:blip r:embed="rId2"/>
          <a:srcRect l="2500" t="33259"/>
          <a:stretch/>
        </p:blipFill>
        <p:spPr>
          <a:xfrm>
            <a:off x="92973" y="1956714"/>
            <a:ext cx="8915400" cy="4577137"/>
          </a:xfrm>
          <a:prstGeom prst="rect">
            <a:avLst/>
          </a:prstGeom>
        </p:spPr>
      </p:pic>
    </p:spTree>
    <p:extLst>
      <p:ext uri="{BB962C8B-B14F-4D97-AF65-F5344CB8AC3E}">
        <p14:creationId xmlns:p14="http://schemas.microsoft.com/office/powerpoint/2010/main" val="3393615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smtClean="0"/>
              <a:t>Apigee-127</a:t>
            </a:r>
          </a:p>
          <a:p>
            <a:r>
              <a:rPr lang="en-US" sz="3200" dirty="0" smtClean="0"/>
              <a:t>Creating Controllers</a:t>
            </a:r>
            <a:endParaRPr lang="en-US" sz="3200" dirty="0"/>
          </a:p>
        </p:txBody>
      </p:sp>
    </p:spTree>
    <p:extLst>
      <p:ext uri="{BB962C8B-B14F-4D97-AF65-F5344CB8AC3E}">
        <p14:creationId xmlns:p14="http://schemas.microsoft.com/office/powerpoint/2010/main" val="688226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4746660"/>
            <a:ext cx="8675688" cy="1639755"/>
          </a:xfrm>
        </p:spPr>
        <p:txBody>
          <a:bodyPr>
            <a:normAutofit/>
          </a:bodyPr>
          <a:lstStyle/>
          <a:p>
            <a:pPr>
              <a:lnSpc>
                <a:spcPct val="120000"/>
              </a:lnSpc>
            </a:pPr>
            <a:r>
              <a:rPr lang="en-US" dirty="0" smtClean="0"/>
              <a:t>All controllers are stored in the </a:t>
            </a:r>
            <a:r>
              <a:rPr lang="en-US" dirty="0" err="1" smtClean="0"/>
              <a:t>api</a:t>
            </a:r>
            <a:r>
              <a:rPr lang="en-US" dirty="0" smtClean="0"/>
              <a:t>/controllers folder</a:t>
            </a:r>
          </a:p>
          <a:p>
            <a:pPr>
              <a:lnSpc>
                <a:spcPct val="120000"/>
              </a:lnSpc>
            </a:pPr>
            <a:r>
              <a:rPr lang="en-US" dirty="0" smtClean="0"/>
              <a:t>The name of the controller (.</a:t>
            </a:r>
            <a:r>
              <a:rPr lang="en-US" dirty="0" err="1" smtClean="0"/>
              <a:t>js</a:t>
            </a:r>
            <a:r>
              <a:rPr lang="en-US" dirty="0" smtClean="0"/>
              <a:t> file) must match the                               </a:t>
            </a:r>
            <a:r>
              <a:rPr lang="en-US" b="1" dirty="0" smtClean="0">
                <a:solidFill>
                  <a:srgbClr val="FF4300"/>
                </a:solidFill>
              </a:rPr>
              <a:t>x-swagger-router-controller</a:t>
            </a:r>
            <a:r>
              <a:rPr lang="en-US" dirty="0" smtClean="0"/>
              <a:t>: value in the swagger doc</a:t>
            </a:r>
            <a:endParaRPr lang="en-US" dirty="0"/>
          </a:p>
        </p:txBody>
      </p:sp>
      <p:sp>
        <p:nvSpPr>
          <p:cNvPr id="3" name="Title 2"/>
          <p:cNvSpPr>
            <a:spLocks noGrp="1"/>
          </p:cNvSpPr>
          <p:nvPr>
            <p:ph type="title"/>
          </p:nvPr>
        </p:nvSpPr>
        <p:spPr/>
        <p:txBody>
          <a:bodyPr/>
          <a:lstStyle/>
          <a:p>
            <a:r>
              <a:rPr lang="en-US" dirty="0" smtClean="0"/>
              <a:t>How do Controllers Work?</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47</a:t>
            </a:fld>
            <a:endParaRPr lang="en-US"/>
          </a:p>
        </p:txBody>
      </p:sp>
      <p:pic>
        <p:nvPicPr>
          <p:cNvPr id="5" name="Picture 4"/>
          <p:cNvPicPr>
            <a:picLocks noChangeAspect="1"/>
          </p:cNvPicPr>
          <p:nvPr/>
        </p:nvPicPr>
        <p:blipFill rotWithShape="1">
          <a:blip r:embed="rId2"/>
          <a:srcRect t="15185" b="32593"/>
          <a:stretch/>
        </p:blipFill>
        <p:spPr>
          <a:xfrm>
            <a:off x="0" y="1010977"/>
            <a:ext cx="9144000" cy="3612394"/>
          </a:xfrm>
          <a:prstGeom prst="rect">
            <a:avLst/>
          </a:prstGeom>
        </p:spPr>
      </p:pic>
    </p:spTree>
    <p:extLst>
      <p:ext uri="{BB962C8B-B14F-4D97-AF65-F5344CB8AC3E}">
        <p14:creationId xmlns:p14="http://schemas.microsoft.com/office/powerpoint/2010/main" val="2186534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20000"/>
              </a:lnSpc>
            </a:pPr>
            <a:r>
              <a:rPr lang="en-US" dirty="0" smtClean="0"/>
              <a:t>Each controller exports an array of name/value pairings where the name corresponds to the </a:t>
            </a:r>
            <a:r>
              <a:rPr lang="en-US" b="1" dirty="0" err="1" smtClean="0">
                <a:solidFill>
                  <a:srgbClr val="FF4300"/>
                </a:solidFill>
              </a:rPr>
              <a:t>operationId</a:t>
            </a:r>
            <a:r>
              <a:rPr lang="en-US" b="1" dirty="0" smtClean="0">
                <a:solidFill>
                  <a:srgbClr val="FF4300"/>
                </a:solidFill>
              </a:rPr>
              <a:t>: </a:t>
            </a:r>
            <a:r>
              <a:rPr lang="en-US" dirty="0" smtClean="0"/>
              <a:t>in the swagger document and the value is the function within the controller</a:t>
            </a:r>
            <a:endParaRPr lang="en-US" dirty="0"/>
          </a:p>
        </p:txBody>
      </p:sp>
      <p:sp>
        <p:nvSpPr>
          <p:cNvPr id="3" name="Title 2"/>
          <p:cNvSpPr>
            <a:spLocks noGrp="1"/>
          </p:cNvSpPr>
          <p:nvPr>
            <p:ph type="title"/>
          </p:nvPr>
        </p:nvSpPr>
        <p:spPr/>
        <p:txBody>
          <a:bodyPr/>
          <a:lstStyle/>
          <a:p>
            <a:r>
              <a:rPr lang="en-US" dirty="0" smtClean="0"/>
              <a:t>How do controllers work?</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48</a:t>
            </a:fld>
            <a:endParaRPr lang="en-US"/>
          </a:p>
        </p:txBody>
      </p:sp>
      <p:pic>
        <p:nvPicPr>
          <p:cNvPr id="5" name="Picture 4"/>
          <p:cNvPicPr>
            <a:picLocks noChangeAspect="1"/>
          </p:cNvPicPr>
          <p:nvPr/>
        </p:nvPicPr>
        <p:blipFill rotWithShape="1">
          <a:blip r:embed="rId2"/>
          <a:srcRect l="5259" t="49437" r="5882" b="9574"/>
          <a:stretch/>
        </p:blipFill>
        <p:spPr>
          <a:xfrm>
            <a:off x="480858" y="3390472"/>
            <a:ext cx="8125260" cy="2811009"/>
          </a:xfrm>
          <a:prstGeom prst="rect">
            <a:avLst/>
          </a:prstGeom>
        </p:spPr>
      </p:pic>
      <p:pic>
        <p:nvPicPr>
          <p:cNvPr id="6" name="Picture 5"/>
          <p:cNvPicPr>
            <a:picLocks noChangeAspect="1"/>
          </p:cNvPicPr>
          <p:nvPr/>
        </p:nvPicPr>
        <p:blipFill rotWithShape="1">
          <a:blip r:embed="rId2"/>
          <a:srcRect l="39508" t="39011" r="2622" b="24315"/>
          <a:stretch/>
        </p:blipFill>
        <p:spPr>
          <a:xfrm>
            <a:off x="3612597" y="2675391"/>
            <a:ext cx="5291692" cy="2515114"/>
          </a:xfrm>
          <a:prstGeom prst="rect">
            <a:avLst/>
          </a:prstGeom>
        </p:spPr>
      </p:pic>
    </p:spTree>
    <p:extLst>
      <p:ext uri="{BB962C8B-B14F-4D97-AF65-F5344CB8AC3E}">
        <p14:creationId xmlns:p14="http://schemas.microsoft.com/office/powerpoint/2010/main" val="2334617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20000"/>
              </a:lnSpc>
            </a:pPr>
            <a:r>
              <a:rPr lang="en-US" dirty="0" smtClean="0"/>
              <a:t>So that we don’t have to repeatedly write a long URL, create a file named ‘</a:t>
            </a:r>
            <a:r>
              <a:rPr lang="en-US" dirty="0" err="1" smtClean="0"/>
              <a:t>config.js</a:t>
            </a:r>
            <a:r>
              <a:rPr lang="en-US" dirty="0" smtClean="0"/>
              <a:t>’ in the root level of your app folder</a:t>
            </a:r>
          </a:p>
          <a:p>
            <a:pPr>
              <a:lnSpc>
                <a:spcPct val="120000"/>
              </a:lnSpc>
            </a:pPr>
            <a:r>
              <a:rPr lang="en-US" dirty="0" smtClean="0"/>
              <a:t>Add the following – making any changes to your own port and </a:t>
            </a:r>
            <a:r>
              <a:rPr lang="en-US" dirty="0" err="1" smtClean="0"/>
              <a:t>Usergrid</a:t>
            </a:r>
            <a:r>
              <a:rPr lang="en-US" dirty="0" smtClean="0"/>
              <a:t> information</a:t>
            </a:r>
            <a:endParaRPr lang="en-US" dirty="0"/>
          </a:p>
        </p:txBody>
      </p:sp>
      <p:sp>
        <p:nvSpPr>
          <p:cNvPr id="3" name="Title 2"/>
          <p:cNvSpPr>
            <a:spLocks noGrp="1"/>
          </p:cNvSpPr>
          <p:nvPr>
            <p:ph type="title"/>
          </p:nvPr>
        </p:nvSpPr>
        <p:spPr/>
        <p:txBody>
          <a:bodyPr/>
          <a:lstStyle/>
          <a:p>
            <a:r>
              <a:rPr lang="en-US" dirty="0" smtClean="0"/>
              <a:t>Create a </a:t>
            </a:r>
            <a:r>
              <a:rPr lang="en-US" dirty="0" err="1" smtClean="0"/>
              <a:t>Config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49</a:t>
            </a:fld>
            <a:endParaRPr lang="en-US"/>
          </a:p>
        </p:txBody>
      </p:sp>
      <p:pic>
        <p:nvPicPr>
          <p:cNvPr id="5" name="Picture 4"/>
          <p:cNvPicPr>
            <a:picLocks noChangeAspect="1"/>
          </p:cNvPicPr>
          <p:nvPr/>
        </p:nvPicPr>
        <p:blipFill rotWithShape="1">
          <a:blip r:embed="rId2"/>
          <a:srcRect l="6337" t="57888" r="6692" b="12176"/>
          <a:stretch/>
        </p:blipFill>
        <p:spPr>
          <a:xfrm>
            <a:off x="1158990" y="3213236"/>
            <a:ext cx="6633370" cy="1712459"/>
          </a:xfrm>
          <a:prstGeom prst="rect">
            <a:avLst/>
          </a:prstGeom>
        </p:spPr>
      </p:pic>
    </p:spTree>
    <p:extLst>
      <p:ext uri="{BB962C8B-B14F-4D97-AF65-F5344CB8AC3E}">
        <p14:creationId xmlns:p14="http://schemas.microsoft.com/office/powerpoint/2010/main" val="240151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31087"/>
          </a:xfrm>
        </p:spPr>
        <p:txBody>
          <a:bodyPr>
            <a:normAutofit fontScale="92500"/>
          </a:bodyPr>
          <a:lstStyle/>
          <a:p>
            <a:pPr marL="548640" lvl="1">
              <a:buFont typeface="Arial"/>
              <a:buChar char="•"/>
            </a:pPr>
            <a:r>
              <a:rPr lang="en-US" sz="2100" dirty="0"/>
              <a:t>Node extends the programmability of Edge via NPM</a:t>
            </a:r>
          </a:p>
          <a:p>
            <a:pPr marL="548640" lvl="1">
              <a:buFont typeface="Arial"/>
              <a:buChar char="•"/>
            </a:pPr>
            <a:r>
              <a:rPr lang="en-US" sz="2100" dirty="0"/>
              <a:t>Node allows you to connect to backend databases directly</a:t>
            </a:r>
          </a:p>
          <a:p>
            <a:pPr marL="548640" lvl="1">
              <a:buFont typeface="Arial"/>
              <a:buChar char="•"/>
            </a:pPr>
            <a:r>
              <a:rPr lang="en-US" sz="2100" dirty="0"/>
              <a:t>Proxies can be built using a few lines of code</a:t>
            </a:r>
          </a:p>
          <a:p>
            <a:pPr marL="548640" lvl="1">
              <a:buFont typeface="Arial"/>
              <a:buChar char="•"/>
            </a:pPr>
            <a:r>
              <a:rPr lang="en-US" sz="2100" dirty="0"/>
              <a:t>Node is widely used and requires minimal </a:t>
            </a:r>
            <a:r>
              <a:rPr lang="en-US" sz="2100" dirty="0" err="1"/>
              <a:t>javascript</a:t>
            </a:r>
            <a:r>
              <a:rPr lang="en-US" sz="2100" dirty="0"/>
              <a:t> experience to learn</a:t>
            </a:r>
          </a:p>
          <a:p>
            <a:pPr marL="548640" lvl="1">
              <a:buFont typeface="Arial"/>
              <a:buChar char="•"/>
            </a:pPr>
            <a:r>
              <a:rPr lang="en-US" sz="2100" dirty="0"/>
              <a:t>Node apps (proxies) can be run completely offline and are platform agnostic - great for running unit tests and for developing/debugging and developing once and using anywhere</a:t>
            </a:r>
          </a:p>
          <a:p>
            <a:pPr marL="548640" lvl="1">
              <a:buFont typeface="Arial"/>
              <a:buChar char="•"/>
            </a:pPr>
            <a:r>
              <a:rPr lang="en-US" sz="2100" dirty="0"/>
              <a:t>Volos also allows you to develop offline and deploy to the Apigee cloud taking full advantage of Apigee benefits.</a:t>
            </a:r>
          </a:p>
          <a:p>
            <a:pPr marL="548640" lvl="1">
              <a:buFont typeface="Arial"/>
              <a:buChar char="•"/>
            </a:pPr>
            <a:r>
              <a:rPr lang="en-US" sz="2100" dirty="0"/>
              <a:t>Asynchronous HTTP requests can be orchestrated and optimized much simpler using Node.js.</a:t>
            </a:r>
          </a:p>
          <a:p>
            <a:pPr marL="548640" lvl="1">
              <a:buFont typeface="Arial"/>
              <a:buChar char="•"/>
            </a:pPr>
            <a:r>
              <a:rPr lang="en-US" sz="2100" dirty="0"/>
              <a:t>If you are heavily manipulating and mashing up payloads, Node keeps this process clean and human-readable.</a:t>
            </a:r>
          </a:p>
          <a:p>
            <a:pPr marL="548640" lvl="1">
              <a:buFont typeface="Arial"/>
              <a:buChar char="•"/>
            </a:pPr>
            <a:r>
              <a:rPr lang="en-US" sz="2100" dirty="0"/>
              <a:t>Allows you to run a full test suite against your app in your own environment or offline.</a:t>
            </a:r>
          </a:p>
          <a:p>
            <a:pPr marL="548640" lvl="1">
              <a:buFont typeface="Arial"/>
              <a:buChar char="•"/>
            </a:pPr>
            <a:endParaRPr lang="en-US" sz="2000" dirty="0" smtClean="0"/>
          </a:p>
          <a:p>
            <a:pPr marL="548640" lvl="1"/>
            <a:endParaRPr lang="en-US" dirty="0" smtClean="0"/>
          </a:p>
          <a:p>
            <a:endParaRPr lang="en-US" dirty="0"/>
          </a:p>
        </p:txBody>
      </p:sp>
      <p:sp>
        <p:nvSpPr>
          <p:cNvPr id="3" name="Title 2"/>
          <p:cNvSpPr>
            <a:spLocks noGrp="1"/>
          </p:cNvSpPr>
          <p:nvPr>
            <p:ph type="title"/>
          </p:nvPr>
        </p:nvSpPr>
        <p:spPr/>
        <p:txBody>
          <a:bodyPr/>
          <a:lstStyle/>
          <a:p>
            <a:r>
              <a:rPr lang="en-US" dirty="0" smtClean="0"/>
              <a:t>Node.js and Apigee Edge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a:t>
            </a:fld>
            <a:endParaRPr lang="en-US"/>
          </a:p>
        </p:txBody>
      </p:sp>
    </p:spTree>
    <p:extLst>
      <p:ext uri="{BB962C8B-B14F-4D97-AF65-F5344CB8AC3E}">
        <p14:creationId xmlns:p14="http://schemas.microsoft.com/office/powerpoint/2010/main" val="418998917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smtClean="0"/>
              <a:t>Apigee-127</a:t>
            </a:r>
          </a:p>
          <a:p>
            <a:r>
              <a:rPr lang="en-US" sz="3200" dirty="0" smtClean="0"/>
              <a:t>API Management / Workshop</a:t>
            </a:r>
            <a:endParaRPr lang="en-US" sz="3200" dirty="0"/>
          </a:p>
        </p:txBody>
      </p:sp>
    </p:spTree>
    <p:extLst>
      <p:ext uri="{BB962C8B-B14F-4D97-AF65-F5344CB8AC3E}">
        <p14:creationId xmlns:p14="http://schemas.microsoft.com/office/powerpoint/2010/main" val="2244117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20000"/>
              </a:lnSpc>
            </a:pPr>
            <a:r>
              <a:rPr lang="en-US" dirty="0" smtClean="0"/>
              <a:t>Volos provides a way to leverage common features such as </a:t>
            </a:r>
            <a:r>
              <a:rPr lang="en-US" dirty="0" err="1" smtClean="0">
                <a:solidFill>
                  <a:srgbClr val="FF4300"/>
                </a:solidFill>
              </a:rPr>
              <a:t>OAuth</a:t>
            </a:r>
            <a:r>
              <a:rPr lang="en-US" dirty="0" smtClean="0">
                <a:solidFill>
                  <a:srgbClr val="FF4300"/>
                </a:solidFill>
              </a:rPr>
              <a:t> 2.0</a:t>
            </a:r>
            <a:r>
              <a:rPr lang="en-US" dirty="0" smtClean="0"/>
              <a:t>, </a:t>
            </a:r>
            <a:r>
              <a:rPr lang="en-US" dirty="0" smtClean="0">
                <a:solidFill>
                  <a:srgbClr val="FF4300"/>
                </a:solidFill>
              </a:rPr>
              <a:t>Caching</a:t>
            </a:r>
            <a:r>
              <a:rPr lang="en-US" dirty="0" smtClean="0"/>
              <a:t> and </a:t>
            </a:r>
            <a:r>
              <a:rPr lang="en-US" dirty="0" smtClean="0">
                <a:solidFill>
                  <a:srgbClr val="FF4300"/>
                </a:solidFill>
              </a:rPr>
              <a:t>Quota</a:t>
            </a:r>
            <a:r>
              <a:rPr lang="en-US" dirty="0" smtClean="0"/>
              <a:t> management into your APIs</a:t>
            </a:r>
          </a:p>
          <a:p>
            <a:pPr>
              <a:lnSpc>
                <a:spcPct val="120000"/>
              </a:lnSpc>
            </a:pPr>
            <a:r>
              <a:rPr lang="en-US" dirty="0" smtClean="0"/>
              <a:t>Oauth 2.0 supports bearer tokens and all standard grant types</a:t>
            </a:r>
          </a:p>
          <a:p>
            <a:pPr lvl="1">
              <a:lnSpc>
                <a:spcPct val="120000"/>
              </a:lnSpc>
            </a:pPr>
            <a:r>
              <a:rPr lang="en-US" dirty="0" smtClean="0"/>
              <a:t>Uses </a:t>
            </a:r>
            <a:r>
              <a:rPr lang="en-US" dirty="0" err="1" smtClean="0"/>
              <a:t>Redis</a:t>
            </a:r>
            <a:r>
              <a:rPr lang="en-US" dirty="0" smtClean="0"/>
              <a:t> (in-memory storage) or the Apigee platform for data storage</a:t>
            </a:r>
          </a:p>
          <a:p>
            <a:pPr>
              <a:lnSpc>
                <a:spcPct val="120000"/>
              </a:lnSpc>
            </a:pPr>
            <a:r>
              <a:rPr lang="en-US" dirty="0" smtClean="0"/>
              <a:t>Quota counts API calls and rejects them when the defined limit is exceeded during the specified time period</a:t>
            </a:r>
          </a:p>
          <a:p>
            <a:pPr>
              <a:lnSpc>
                <a:spcPct val="120000"/>
              </a:lnSpc>
            </a:pPr>
            <a:r>
              <a:rPr lang="en-US" dirty="0" smtClean="0"/>
              <a:t>Caching can be in memory, using </a:t>
            </a:r>
            <a:r>
              <a:rPr lang="en-US" dirty="0" err="1" smtClean="0"/>
              <a:t>Redis</a:t>
            </a:r>
            <a:r>
              <a:rPr lang="en-US" dirty="0" smtClean="0"/>
              <a:t> or the Apigee platform</a:t>
            </a:r>
            <a:endParaRPr lang="en-US" dirty="0"/>
          </a:p>
        </p:txBody>
      </p:sp>
      <p:sp>
        <p:nvSpPr>
          <p:cNvPr id="3" name="Title 2"/>
          <p:cNvSpPr>
            <a:spLocks noGrp="1"/>
          </p:cNvSpPr>
          <p:nvPr>
            <p:ph type="title"/>
          </p:nvPr>
        </p:nvSpPr>
        <p:spPr/>
        <p:txBody>
          <a:bodyPr/>
          <a:lstStyle/>
          <a:p>
            <a:r>
              <a:rPr lang="en-US" dirty="0" smtClean="0"/>
              <a:t>Using Volos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51</a:t>
            </a:fld>
            <a:endParaRPr lang="en-US"/>
          </a:p>
        </p:txBody>
      </p:sp>
    </p:spTree>
    <p:extLst>
      <p:ext uri="{BB962C8B-B14F-4D97-AF65-F5344CB8AC3E}">
        <p14:creationId xmlns:p14="http://schemas.microsoft.com/office/powerpoint/2010/main" val="2121993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 the swagger spec, add the following to the x-</a:t>
            </a:r>
            <a:r>
              <a:rPr lang="en-US" dirty="0" err="1" smtClean="0"/>
              <a:t>volos</a:t>
            </a:r>
            <a:r>
              <a:rPr lang="en-US" dirty="0" smtClean="0"/>
              <a:t>-resources key to apply a 10 second cache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Apply the cache to the /restaurants API by adding the following code</a:t>
            </a:r>
            <a:endParaRPr lang="en-US" dirty="0"/>
          </a:p>
        </p:txBody>
      </p:sp>
      <p:sp>
        <p:nvSpPr>
          <p:cNvPr id="3" name="Title 2"/>
          <p:cNvSpPr>
            <a:spLocks noGrp="1"/>
          </p:cNvSpPr>
          <p:nvPr>
            <p:ph type="title"/>
          </p:nvPr>
        </p:nvSpPr>
        <p:spPr/>
        <p:txBody>
          <a:bodyPr/>
          <a:lstStyle/>
          <a:p>
            <a:r>
              <a:rPr lang="en-US" dirty="0" smtClean="0"/>
              <a:t>Implementing a Cache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52</a:t>
            </a:fld>
            <a:endParaRPr lang="en-US"/>
          </a:p>
        </p:txBody>
      </p:sp>
      <p:pic>
        <p:nvPicPr>
          <p:cNvPr id="5" name="Picture 4"/>
          <p:cNvPicPr>
            <a:picLocks noChangeAspect="1"/>
          </p:cNvPicPr>
          <p:nvPr/>
        </p:nvPicPr>
        <p:blipFill rotWithShape="1">
          <a:blip r:embed="rId2"/>
          <a:srcRect l="25889" t="31461" r="29075" b="45708"/>
          <a:stretch/>
        </p:blipFill>
        <p:spPr>
          <a:xfrm>
            <a:off x="2367299" y="2157572"/>
            <a:ext cx="4118114" cy="1565783"/>
          </a:xfrm>
          <a:prstGeom prst="rect">
            <a:avLst/>
          </a:prstGeom>
        </p:spPr>
      </p:pic>
      <p:pic>
        <p:nvPicPr>
          <p:cNvPr id="6" name="Picture 5"/>
          <p:cNvPicPr>
            <a:picLocks noChangeAspect="1"/>
          </p:cNvPicPr>
          <p:nvPr/>
        </p:nvPicPr>
        <p:blipFill rotWithShape="1">
          <a:blip r:embed="rId2"/>
          <a:srcRect l="26023" t="70472" r="29210" b="9753"/>
          <a:stretch/>
        </p:blipFill>
        <p:spPr>
          <a:xfrm>
            <a:off x="2379628" y="4832964"/>
            <a:ext cx="4093455" cy="1356188"/>
          </a:xfrm>
          <a:prstGeom prst="rect">
            <a:avLst/>
          </a:prstGeom>
        </p:spPr>
      </p:pic>
    </p:spTree>
    <p:extLst>
      <p:ext uri="{BB962C8B-B14F-4D97-AF65-F5344CB8AC3E}">
        <p14:creationId xmlns:p14="http://schemas.microsoft.com/office/powerpoint/2010/main" val="3670455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20000"/>
              </a:lnSpc>
            </a:pPr>
            <a:r>
              <a:rPr lang="en-US" dirty="0" smtClean="0"/>
              <a:t>Using the Chrome Developer Tools (</a:t>
            </a:r>
            <a:r>
              <a:rPr lang="en-US" dirty="0" err="1" smtClean="0"/>
              <a:t>Cmd+Opt+I</a:t>
            </a:r>
            <a:r>
              <a:rPr lang="en-US" dirty="0" smtClean="0"/>
              <a:t> on Mac, F12 on Windows), call an API using </a:t>
            </a:r>
            <a:r>
              <a:rPr lang="en-US" dirty="0" err="1" smtClean="0"/>
              <a:t>volos</a:t>
            </a:r>
            <a:r>
              <a:rPr lang="en-US" dirty="0" smtClean="0"/>
              <a:t> caching and view the response headers.  You’ll see the appropriate cache directives.</a:t>
            </a:r>
            <a:endParaRPr lang="en-US" dirty="0"/>
          </a:p>
        </p:txBody>
      </p:sp>
      <p:sp>
        <p:nvSpPr>
          <p:cNvPr id="3" name="Title 2"/>
          <p:cNvSpPr>
            <a:spLocks noGrp="1"/>
          </p:cNvSpPr>
          <p:nvPr>
            <p:ph type="title"/>
          </p:nvPr>
        </p:nvSpPr>
        <p:spPr/>
        <p:txBody>
          <a:bodyPr/>
          <a:lstStyle/>
          <a:p>
            <a:r>
              <a:rPr lang="en-US" dirty="0" smtClean="0"/>
              <a:t>Implementing a Cache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53</a:t>
            </a:fld>
            <a:endParaRPr lang="en-US"/>
          </a:p>
        </p:txBody>
      </p:sp>
      <p:pic>
        <p:nvPicPr>
          <p:cNvPr id="5" name="Picture 4"/>
          <p:cNvPicPr>
            <a:picLocks noChangeAspect="1"/>
          </p:cNvPicPr>
          <p:nvPr/>
        </p:nvPicPr>
        <p:blipFill rotWithShape="1">
          <a:blip r:embed="rId2"/>
          <a:srcRect l="8090" t="37033" r="5613" b="5325"/>
          <a:stretch/>
        </p:blipFill>
        <p:spPr>
          <a:xfrm>
            <a:off x="739780" y="2539772"/>
            <a:ext cx="7890997" cy="3953103"/>
          </a:xfrm>
          <a:prstGeom prst="rect">
            <a:avLst/>
          </a:prstGeom>
        </p:spPr>
      </p:pic>
    </p:spTree>
    <p:extLst>
      <p:ext uri="{BB962C8B-B14F-4D97-AF65-F5344CB8AC3E}">
        <p14:creationId xmlns:p14="http://schemas.microsoft.com/office/powerpoint/2010/main" val="1159126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349875"/>
          </a:xfrm>
        </p:spPr>
        <p:txBody>
          <a:bodyPr>
            <a:normAutofit/>
          </a:bodyPr>
          <a:lstStyle/>
          <a:p>
            <a:r>
              <a:rPr lang="en-US" dirty="0" smtClean="0"/>
              <a:t>Add the following to x-</a:t>
            </a:r>
            <a:r>
              <a:rPr lang="en-US" dirty="0" err="1" smtClean="0"/>
              <a:t>volos</a:t>
            </a:r>
            <a:r>
              <a:rPr lang="en-US" dirty="0"/>
              <a:t>-</a:t>
            </a:r>
            <a:r>
              <a:rPr lang="en-US" dirty="0" smtClean="0"/>
              <a:t>resources to set a limit of 2 calls per hour</a:t>
            </a:r>
            <a:r>
              <a:rPr lang="en-US" dirty="0" smtClean="0">
                <a:solidFill>
                  <a:srgbClr val="FF4300"/>
                </a:solidFill>
              </a:rPr>
              <a:t>*</a:t>
            </a:r>
          </a:p>
          <a:p>
            <a:endParaRPr lang="en-US" dirty="0">
              <a:solidFill>
                <a:srgbClr val="FF4300"/>
              </a:solidFill>
            </a:endParaRPr>
          </a:p>
          <a:p>
            <a:endParaRPr lang="en-US" dirty="0" smtClean="0">
              <a:solidFill>
                <a:srgbClr val="FF4300"/>
              </a:solidFill>
            </a:endParaRPr>
          </a:p>
          <a:p>
            <a:endParaRPr lang="en-US" dirty="0">
              <a:solidFill>
                <a:srgbClr val="FF4300"/>
              </a:solidFill>
            </a:endParaRPr>
          </a:p>
          <a:p>
            <a:endParaRPr lang="en-US" dirty="0" smtClean="0">
              <a:solidFill>
                <a:srgbClr val="FF4300"/>
              </a:solidFill>
            </a:endParaRPr>
          </a:p>
          <a:p>
            <a:endParaRPr lang="en-US" dirty="0">
              <a:solidFill>
                <a:srgbClr val="FF4300"/>
              </a:solidFill>
            </a:endParaRPr>
          </a:p>
          <a:p>
            <a:endParaRPr lang="en-US" dirty="0" smtClean="0">
              <a:solidFill>
                <a:srgbClr val="FF4300"/>
              </a:solidFill>
            </a:endParaRPr>
          </a:p>
          <a:p>
            <a:r>
              <a:rPr lang="en-US" dirty="0"/>
              <a:t>Apply the quota to the POST operation of the restaurants </a:t>
            </a:r>
            <a:r>
              <a:rPr lang="en-US" dirty="0" smtClean="0"/>
              <a:t>API</a:t>
            </a:r>
            <a:endParaRPr lang="en-US" dirty="0"/>
          </a:p>
          <a:p>
            <a:endParaRPr lang="en-US" dirty="0">
              <a:solidFill>
                <a:srgbClr val="FF4300"/>
              </a:solidFill>
            </a:endParaRPr>
          </a:p>
          <a:p>
            <a:endParaRPr lang="en-US" dirty="0" smtClean="0">
              <a:solidFill>
                <a:srgbClr val="FF4300"/>
              </a:solidFill>
            </a:endParaRPr>
          </a:p>
          <a:p>
            <a:endParaRPr lang="en-US" dirty="0">
              <a:solidFill>
                <a:srgbClr val="FF4300"/>
              </a:solidFill>
            </a:endParaRPr>
          </a:p>
          <a:p>
            <a:endParaRPr lang="en-US" dirty="0" smtClean="0">
              <a:solidFill>
                <a:srgbClr val="FF4300"/>
              </a:solidFill>
            </a:endParaRPr>
          </a:p>
          <a:p>
            <a:pPr marL="274320" indent="0">
              <a:buNone/>
            </a:pPr>
            <a:endParaRPr lang="en-US" sz="1400" dirty="0" smtClean="0"/>
          </a:p>
          <a:p>
            <a:pPr marL="274320" indent="0" algn="ctr">
              <a:buNone/>
            </a:pPr>
            <a:r>
              <a:rPr lang="en-US" sz="1400" dirty="0" smtClean="0">
                <a:solidFill>
                  <a:srgbClr val="FF4300"/>
                </a:solidFill>
              </a:rPr>
              <a:t>* </a:t>
            </a:r>
            <a:r>
              <a:rPr lang="en-US" sz="1400" dirty="0" smtClean="0"/>
              <a:t>this </a:t>
            </a:r>
            <a:r>
              <a:rPr lang="en-US" sz="1400" dirty="0"/>
              <a:t>is a completely silly example, buy at least you can see it happen easily</a:t>
            </a:r>
          </a:p>
        </p:txBody>
      </p:sp>
      <p:sp>
        <p:nvSpPr>
          <p:cNvPr id="3" name="Title 2"/>
          <p:cNvSpPr>
            <a:spLocks noGrp="1"/>
          </p:cNvSpPr>
          <p:nvPr>
            <p:ph type="title"/>
          </p:nvPr>
        </p:nvSpPr>
        <p:spPr/>
        <p:txBody>
          <a:bodyPr/>
          <a:lstStyle/>
          <a:p>
            <a:r>
              <a:rPr lang="en-US" dirty="0" smtClean="0"/>
              <a:t>Adding a Quota</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54</a:t>
            </a:fld>
            <a:endParaRPr lang="en-US"/>
          </a:p>
        </p:txBody>
      </p:sp>
      <p:pic>
        <p:nvPicPr>
          <p:cNvPr id="5" name="Picture 4"/>
          <p:cNvPicPr>
            <a:picLocks noChangeAspect="1"/>
          </p:cNvPicPr>
          <p:nvPr/>
        </p:nvPicPr>
        <p:blipFill rotWithShape="1">
          <a:blip r:embed="rId2"/>
          <a:srcRect l="28856" t="31281" r="28670" b="46427"/>
          <a:stretch/>
        </p:blipFill>
        <p:spPr>
          <a:xfrm>
            <a:off x="2638552" y="1886335"/>
            <a:ext cx="3883849" cy="1528795"/>
          </a:xfrm>
          <a:prstGeom prst="rect">
            <a:avLst/>
          </a:prstGeom>
        </p:spPr>
      </p:pic>
      <p:pic>
        <p:nvPicPr>
          <p:cNvPr id="6" name="Picture 5"/>
          <p:cNvPicPr>
            <a:picLocks noChangeAspect="1"/>
          </p:cNvPicPr>
          <p:nvPr/>
        </p:nvPicPr>
        <p:blipFill rotWithShape="1">
          <a:blip r:embed="rId2"/>
          <a:srcRect l="27777" t="66157" r="28131" b="12176"/>
          <a:stretch/>
        </p:blipFill>
        <p:spPr>
          <a:xfrm>
            <a:off x="2539914" y="4401449"/>
            <a:ext cx="4031806" cy="1485907"/>
          </a:xfrm>
          <a:prstGeom prst="rect">
            <a:avLst/>
          </a:prstGeom>
        </p:spPr>
      </p:pic>
    </p:spTree>
    <p:extLst>
      <p:ext uri="{BB962C8B-B14F-4D97-AF65-F5344CB8AC3E}">
        <p14:creationId xmlns:p14="http://schemas.microsoft.com/office/powerpoint/2010/main" val="833163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Refresh your API a few times and watch as the limit is applied using the Chrome Developer Tools</a:t>
            </a:r>
            <a:endParaRPr lang="en-US" dirty="0"/>
          </a:p>
        </p:txBody>
      </p:sp>
      <p:sp>
        <p:nvSpPr>
          <p:cNvPr id="3" name="Title 2"/>
          <p:cNvSpPr>
            <a:spLocks noGrp="1"/>
          </p:cNvSpPr>
          <p:nvPr>
            <p:ph type="title"/>
          </p:nvPr>
        </p:nvSpPr>
        <p:spPr/>
        <p:txBody>
          <a:bodyPr/>
          <a:lstStyle/>
          <a:p>
            <a:r>
              <a:rPr lang="en-US" dirty="0" smtClean="0"/>
              <a:t>Adding a Quota</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55</a:t>
            </a:fld>
            <a:endParaRPr lang="en-US"/>
          </a:p>
        </p:txBody>
      </p:sp>
      <p:pic>
        <p:nvPicPr>
          <p:cNvPr id="5" name="Picture 4"/>
          <p:cNvPicPr>
            <a:picLocks noChangeAspect="1"/>
          </p:cNvPicPr>
          <p:nvPr/>
        </p:nvPicPr>
        <p:blipFill rotWithShape="1">
          <a:blip r:embed="rId2"/>
          <a:srcRect l="9439" t="30381" r="9792" b="5325"/>
          <a:stretch/>
        </p:blipFill>
        <p:spPr>
          <a:xfrm>
            <a:off x="863078" y="1898663"/>
            <a:ext cx="7385479" cy="4409277"/>
          </a:xfrm>
          <a:prstGeom prst="rect">
            <a:avLst/>
          </a:prstGeom>
        </p:spPr>
      </p:pic>
    </p:spTree>
    <p:extLst>
      <p:ext uri="{BB962C8B-B14F-4D97-AF65-F5344CB8AC3E}">
        <p14:creationId xmlns:p14="http://schemas.microsoft.com/office/powerpoint/2010/main" val="4187177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of Caution</a:t>
            </a:r>
            <a:endParaRPr lang="en-US" dirty="0"/>
          </a:p>
        </p:txBody>
      </p:sp>
      <p:sp>
        <p:nvSpPr>
          <p:cNvPr id="3" name="Slide Number Placeholder 2"/>
          <p:cNvSpPr>
            <a:spLocks noGrp="1"/>
          </p:cNvSpPr>
          <p:nvPr>
            <p:ph type="sldNum" sz="quarter" idx="10"/>
          </p:nvPr>
        </p:nvSpPr>
        <p:spPr/>
        <p:txBody>
          <a:bodyPr/>
          <a:lstStyle/>
          <a:p>
            <a:fld id="{72EC1214-2C7B-1846-91C7-D93747619575}" type="slidenum">
              <a:rPr lang="en-US" smtClean="0"/>
              <a:t>56</a:t>
            </a:fld>
            <a:endParaRPr lang="en-US"/>
          </a:p>
        </p:txBody>
      </p:sp>
      <p:sp>
        <p:nvSpPr>
          <p:cNvPr id="4" name="TextBox 3"/>
          <p:cNvSpPr txBox="1"/>
          <p:nvPr/>
        </p:nvSpPr>
        <p:spPr>
          <a:xfrm>
            <a:off x="228601" y="1060294"/>
            <a:ext cx="8667804" cy="3406061"/>
          </a:xfrm>
          <a:prstGeom prst="rect">
            <a:avLst/>
          </a:prstGeom>
          <a:noFill/>
        </p:spPr>
        <p:txBody>
          <a:bodyPr wrap="square" rtlCol="0">
            <a:spAutoFit/>
          </a:bodyPr>
          <a:lstStyle/>
          <a:p>
            <a:pPr marL="285750" indent="-285750">
              <a:lnSpc>
                <a:spcPct val="120000"/>
              </a:lnSpc>
              <a:buClr>
                <a:schemeClr val="tx2"/>
              </a:buClr>
              <a:buFont typeface="Arial"/>
              <a:buChar char="•"/>
            </a:pPr>
            <a:r>
              <a:rPr lang="en-US" sz="2000" dirty="0"/>
              <a:t>E</a:t>
            </a:r>
            <a:r>
              <a:rPr lang="en-US" sz="2000" dirty="0" smtClean="0"/>
              <a:t>xample may not allow you to request more than twice because it is allowing the request as long as the cache is still valid</a:t>
            </a:r>
          </a:p>
          <a:p>
            <a:pPr marL="285750" indent="-285750">
              <a:lnSpc>
                <a:spcPct val="120000"/>
              </a:lnSpc>
              <a:buClr>
                <a:schemeClr val="tx2"/>
              </a:buClr>
              <a:buFont typeface="Arial"/>
              <a:buChar char="•"/>
            </a:pPr>
            <a:endParaRPr lang="en-US" sz="2000" dirty="0"/>
          </a:p>
          <a:p>
            <a:pPr marL="285750" indent="-285750">
              <a:lnSpc>
                <a:spcPct val="120000"/>
              </a:lnSpc>
              <a:buClr>
                <a:schemeClr val="tx2"/>
              </a:buClr>
              <a:buFont typeface="Arial"/>
              <a:buChar char="•"/>
            </a:pPr>
            <a:r>
              <a:rPr lang="en-US" sz="2000" dirty="0" smtClean="0"/>
              <a:t>The </a:t>
            </a:r>
            <a:r>
              <a:rPr lang="en-US" sz="2000" dirty="0" smtClean="0">
                <a:solidFill>
                  <a:srgbClr val="FF4300"/>
                </a:solidFill>
              </a:rPr>
              <a:t>order of the policies </a:t>
            </a:r>
            <a:r>
              <a:rPr lang="en-US" sz="2000" dirty="0" smtClean="0"/>
              <a:t>determines their order of execution – in other words, if you reverse the cache and quota order in the Swagger document, quota will be enforced first and you will only be able to make two requests each hour</a:t>
            </a:r>
          </a:p>
          <a:p>
            <a:pPr marL="285750" indent="-285750">
              <a:lnSpc>
                <a:spcPct val="120000"/>
              </a:lnSpc>
              <a:buClr>
                <a:schemeClr val="tx2"/>
              </a:buClr>
              <a:buFont typeface="Arial"/>
              <a:buChar char="•"/>
            </a:pPr>
            <a:endParaRPr lang="en-US" sz="2000" dirty="0" smtClean="0"/>
          </a:p>
          <a:p>
            <a:pPr marL="285750" indent="-285750">
              <a:lnSpc>
                <a:spcPct val="120000"/>
              </a:lnSpc>
              <a:buClr>
                <a:schemeClr val="tx2"/>
              </a:buClr>
              <a:buFont typeface="Arial"/>
              <a:buChar char="•"/>
            </a:pPr>
            <a:r>
              <a:rPr lang="en-US" sz="2000" dirty="0" smtClean="0"/>
              <a:t>Go ahead . . .give it a try!</a:t>
            </a:r>
          </a:p>
        </p:txBody>
      </p:sp>
    </p:spTree>
    <p:extLst>
      <p:ext uri="{BB962C8B-B14F-4D97-AF65-F5344CB8AC3E}">
        <p14:creationId xmlns:p14="http://schemas.microsoft.com/office/powerpoint/2010/main" val="1739026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A127 Deployment Accounts</a:t>
            </a:r>
            <a:endParaRPr lang="en-US" dirty="0"/>
          </a:p>
        </p:txBody>
      </p:sp>
      <p:sp>
        <p:nvSpPr>
          <p:cNvPr id="3" name="Slide Number Placeholder 2"/>
          <p:cNvSpPr>
            <a:spLocks noGrp="1"/>
          </p:cNvSpPr>
          <p:nvPr>
            <p:ph type="sldNum" sz="quarter" idx="10"/>
          </p:nvPr>
        </p:nvSpPr>
        <p:spPr/>
        <p:txBody>
          <a:bodyPr/>
          <a:lstStyle/>
          <a:p>
            <a:fld id="{72EC1214-2C7B-1846-91C7-D93747619575}" type="slidenum">
              <a:rPr lang="en-US" smtClean="0"/>
              <a:t>57</a:t>
            </a:fld>
            <a:endParaRPr lang="en-US"/>
          </a:p>
        </p:txBody>
      </p:sp>
      <p:sp>
        <p:nvSpPr>
          <p:cNvPr id="4" name="TextBox 3"/>
          <p:cNvSpPr txBox="1"/>
          <p:nvPr/>
        </p:nvSpPr>
        <p:spPr>
          <a:xfrm>
            <a:off x="406881" y="999186"/>
            <a:ext cx="8186908" cy="5946245"/>
          </a:xfrm>
          <a:prstGeom prst="rect">
            <a:avLst/>
          </a:prstGeom>
          <a:noFill/>
        </p:spPr>
        <p:txBody>
          <a:bodyPr wrap="square" rtlCol="0">
            <a:spAutoFit/>
          </a:bodyPr>
          <a:lstStyle/>
          <a:p>
            <a:pPr marL="285750" indent="-285750">
              <a:lnSpc>
                <a:spcPct val="120000"/>
              </a:lnSpc>
              <a:buClr>
                <a:schemeClr val="tx2"/>
              </a:buClr>
              <a:buFont typeface="Arial"/>
              <a:buChar char="•"/>
            </a:pPr>
            <a:r>
              <a:rPr lang="en-US" sz="2000" dirty="0" smtClean="0"/>
              <a:t>When using Apigee Edge for Oauth, you need to provision an Apigee-127 deployment account to generate a proxy key and URI that will be used by the Swagger definition.</a:t>
            </a:r>
          </a:p>
          <a:p>
            <a:pPr marL="285750" indent="-285750">
              <a:lnSpc>
                <a:spcPct val="120000"/>
              </a:lnSpc>
              <a:buClr>
                <a:schemeClr val="tx2"/>
              </a:buClr>
              <a:buFont typeface="Arial"/>
              <a:buChar char="•"/>
            </a:pPr>
            <a:endParaRPr lang="en-US" sz="2000" dirty="0" smtClean="0"/>
          </a:p>
          <a:p>
            <a:pPr marL="285750" indent="-285750">
              <a:lnSpc>
                <a:spcPct val="120000"/>
              </a:lnSpc>
              <a:buClr>
                <a:schemeClr val="tx2"/>
              </a:buClr>
              <a:buFont typeface="Arial"/>
              <a:buChar char="•"/>
            </a:pPr>
            <a:r>
              <a:rPr lang="en-US" sz="2000" dirty="0" smtClean="0"/>
              <a:t>Create an A-127 deployment account</a:t>
            </a:r>
          </a:p>
          <a:p>
            <a:pPr marL="285750" indent="-285750">
              <a:lnSpc>
                <a:spcPct val="120000"/>
              </a:lnSpc>
              <a:buClr>
                <a:schemeClr val="tx2"/>
              </a:buClr>
              <a:buFont typeface="Arial"/>
              <a:buChar char="•"/>
            </a:pPr>
            <a:endParaRPr lang="en-US" sz="2000" dirty="0" smtClean="0"/>
          </a:p>
          <a:p>
            <a:pPr marL="285750" indent="-285750">
              <a:lnSpc>
                <a:spcPct val="120000"/>
              </a:lnSpc>
              <a:buClr>
                <a:schemeClr val="tx2"/>
              </a:buClr>
              <a:buFont typeface="Arial"/>
              <a:buChar char="•"/>
            </a:pPr>
            <a:r>
              <a:rPr lang="en-US" sz="2000" b="1" dirty="0" smtClean="0"/>
              <a:t>A-127 account creation workshop</a:t>
            </a:r>
          </a:p>
          <a:p>
            <a:pPr marL="284163">
              <a:lnSpc>
                <a:spcPct val="120000"/>
              </a:lnSpc>
              <a:buClr>
                <a:schemeClr val="tx2"/>
              </a:buClr>
            </a:pPr>
            <a:r>
              <a:rPr lang="en-US" dirty="0" smtClean="0"/>
              <a:t>Use your Apigee Edge account information for the following options:</a:t>
            </a:r>
          </a:p>
          <a:p>
            <a:pPr lvl="1">
              <a:lnSpc>
                <a:spcPct val="120000"/>
              </a:lnSpc>
              <a:buClr>
                <a:schemeClr val="tx2"/>
              </a:buClr>
            </a:pPr>
            <a:endParaRPr lang="en-US" dirty="0" smtClean="0">
              <a:solidFill>
                <a:srgbClr val="FF4300"/>
              </a:solidFill>
            </a:endParaRPr>
          </a:p>
          <a:p>
            <a:pPr lvl="1">
              <a:lnSpc>
                <a:spcPct val="120000"/>
              </a:lnSpc>
              <a:buClr>
                <a:schemeClr val="tx2"/>
              </a:buClr>
            </a:pPr>
            <a:r>
              <a:rPr lang="en-US" dirty="0" smtClean="0">
                <a:solidFill>
                  <a:srgbClr val="FF4300"/>
                </a:solidFill>
              </a:rPr>
              <a:t>Provider</a:t>
            </a:r>
          </a:p>
          <a:p>
            <a:pPr lvl="1">
              <a:lnSpc>
                <a:spcPct val="120000"/>
              </a:lnSpc>
              <a:buClr>
                <a:schemeClr val="tx2"/>
              </a:buClr>
            </a:pPr>
            <a:r>
              <a:rPr lang="en-US" dirty="0" smtClean="0">
                <a:solidFill>
                  <a:srgbClr val="FF4300"/>
                </a:solidFill>
              </a:rPr>
              <a:t>Organization</a:t>
            </a:r>
            <a:endParaRPr lang="en-US" dirty="0" smtClean="0">
              <a:solidFill>
                <a:srgbClr val="686868"/>
              </a:solidFill>
            </a:endParaRPr>
          </a:p>
          <a:p>
            <a:pPr lvl="1">
              <a:lnSpc>
                <a:spcPct val="120000"/>
              </a:lnSpc>
              <a:buClr>
                <a:schemeClr val="tx2"/>
              </a:buClr>
            </a:pPr>
            <a:r>
              <a:rPr lang="en-US" dirty="0" smtClean="0">
                <a:solidFill>
                  <a:srgbClr val="FF4300"/>
                </a:solidFill>
              </a:rPr>
              <a:t>Username</a:t>
            </a:r>
            <a:endParaRPr lang="en-US" dirty="0" smtClean="0">
              <a:solidFill>
                <a:srgbClr val="686868"/>
              </a:solidFill>
            </a:endParaRPr>
          </a:p>
          <a:p>
            <a:pPr lvl="1">
              <a:lnSpc>
                <a:spcPct val="120000"/>
              </a:lnSpc>
              <a:buClr>
                <a:schemeClr val="tx2"/>
              </a:buClr>
            </a:pPr>
            <a:r>
              <a:rPr lang="en-US" dirty="0" smtClean="0">
                <a:solidFill>
                  <a:srgbClr val="FF4300"/>
                </a:solidFill>
              </a:rPr>
              <a:t>Password</a:t>
            </a:r>
            <a:endParaRPr lang="en-US" dirty="0" smtClean="0">
              <a:solidFill>
                <a:srgbClr val="686868"/>
              </a:solidFill>
            </a:endParaRPr>
          </a:p>
          <a:p>
            <a:pPr lvl="1">
              <a:lnSpc>
                <a:spcPct val="120000"/>
              </a:lnSpc>
              <a:buClr>
                <a:schemeClr val="tx2"/>
              </a:buClr>
            </a:pPr>
            <a:r>
              <a:rPr lang="en-US" dirty="0" smtClean="0">
                <a:solidFill>
                  <a:srgbClr val="FF4300"/>
                </a:solidFill>
              </a:rPr>
              <a:t>Environment</a:t>
            </a:r>
          </a:p>
          <a:p>
            <a:pPr lvl="1">
              <a:lnSpc>
                <a:spcPct val="120000"/>
              </a:lnSpc>
              <a:buClr>
                <a:schemeClr val="tx2"/>
              </a:buClr>
            </a:pPr>
            <a:endParaRPr lang="en-US" dirty="0" smtClean="0"/>
          </a:p>
          <a:p>
            <a:pPr>
              <a:lnSpc>
                <a:spcPct val="120000"/>
              </a:lnSpc>
              <a:buClr>
                <a:schemeClr val="tx2"/>
              </a:buClr>
            </a:pPr>
            <a:r>
              <a:rPr lang="en-US" dirty="0" smtClean="0"/>
              <a:t>	Use the defaults (hit return) for all the other values</a:t>
            </a:r>
          </a:p>
          <a:p>
            <a:pPr marL="285750" indent="-285750">
              <a:buClr>
                <a:schemeClr val="tx2"/>
              </a:buClr>
              <a:buFont typeface="Arial"/>
              <a:buChar char="•"/>
            </a:pPr>
            <a:endParaRPr lang="en-US" dirty="0" smtClean="0"/>
          </a:p>
        </p:txBody>
      </p:sp>
    </p:spTree>
    <p:extLst>
      <p:ext uri="{BB962C8B-B14F-4D97-AF65-F5344CB8AC3E}">
        <p14:creationId xmlns:p14="http://schemas.microsoft.com/office/powerpoint/2010/main" val="87944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a Deployment Account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58</a:t>
            </a:fld>
            <a:endParaRPr lang="en-US"/>
          </a:p>
        </p:txBody>
      </p:sp>
      <p:pic>
        <p:nvPicPr>
          <p:cNvPr id="5" name="Picture 4"/>
          <p:cNvPicPr>
            <a:picLocks noChangeAspect="1"/>
          </p:cNvPicPr>
          <p:nvPr/>
        </p:nvPicPr>
        <p:blipFill rotWithShape="1">
          <a:blip r:embed="rId2"/>
          <a:srcRect l="4854" t="16667" r="5074" b="7955"/>
          <a:stretch/>
        </p:blipFill>
        <p:spPr>
          <a:xfrm>
            <a:off x="443869" y="1130671"/>
            <a:ext cx="8236228" cy="5169442"/>
          </a:xfrm>
          <a:prstGeom prst="rect">
            <a:avLst/>
          </a:prstGeom>
        </p:spPr>
      </p:pic>
    </p:spTree>
    <p:extLst>
      <p:ext uri="{BB962C8B-B14F-4D97-AF65-F5344CB8AC3E}">
        <p14:creationId xmlns:p14="http://schemas.microsoft.com/office/powerpoint/2010/main" val="37489005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20000"/>
              </a:lnSpc>
            </a:pPr>
            <a:r>
              <a:rPr lang="en-US" dirty="0" smtClean="0"/>
              <a:t>To use Apigee Edge for </a:t>
            </a:r>
            <a:r>
              <a:rPr lang="en-US" dirty="0" err="1" smtClean="0"/>
              <a:t>OAuth</a:t>
            </a:r>
            <a:r>
              <a:rPr lang="en-US" dirty="0" smtClean="0"/>
              <a:t> we will first need to generate a </a:t>
            </a:r>
            <a:r>
              <a:rPr lang="en-US" dirty="0" smtClean="0">
                <a:solidFill>
                  <a:srgbClr val="FF4300"/>
                </a:solidFill>
              </a:rPr>
              <a:t>client id </a:t>
            </a:r>
            <a:r>
              <a:rPr lang="en-US" dirty="0" smtClean="0"/>
              <a:t>and </a:t>
            </a:r>
            <a:r>
              <a:rPr lang="en-US" dirty="0" smtClean="0">
                <a:solidFill>
                  <a:srgbClr val="FF4300"/>
                </a:solidFill>
              </a:rPr>
              <a:t>client secret</a:t>
            </a:r>
          </a:p>
          <a:p>
            <a:pPr>
              <a:lnSpc>
                <a:spcPct val="120000"/>
              </a:lnSpc>
            </a:pPr>
            <a:r>
              <a:rPr lang="en-US" dirty="0" smtClean="0"/>
              <a:t>Open the Apigee Edge Dashboard</a:t>
            </a:r>
          </a:p>
          <a:p>
            <a:pPr>
              <a:lnSpc>
                <a:spcPct val="120000"/>
              </a:lnSpc>
            </a:pPr>
            <a:r>
              <a:rPr lang="en-US" dirty="0" smtClean="0">
                <a:solidFill>
                  <a:srgbClr val="FF4300"/>
                </a:solidFill>
                <a:hlinkClick r:id="rId2"/>
              </a:rPr>
              <a:t>http://accounts.apigee.com/account/dashboard</a:t>
            </a:r>
            <a:endParaRPr lang="en-US" dirty="0" smtClean="0">
              <a:solidFill>
                <a:srgbClr val="FF4300"/>
              </a:solidFill>
            </a:endParaRPr>
          </a:p>
          <a:p>
            <a:pPr>
              <a:lnSpc>
                <a:spcPct val="120000"/>
              </a:lnSpc>
            </a:pPr>
            <a:r>
              <a:rPr lang="en-US" dirty="0"/>
              <a:t>Launch the API Management Portal</a:t>
            </a:r>
          </a:p>
          <a:p>
            <a:pPr>
              <a:lnSpc>
                <a:spcPct val="120000"/>
              </a:lnSpc>
            </a:pPr>
            <a:r>
              <a:rPr lang="en-US" dirty="0"/>
              <a:t>Go to Publish &gt; Developer </a:t>
            </a:r>
            <a:r>
              <a:rPr lang="en-US" dirty="0" smtClean="0"/>
              <a:t>Apps, and create an app to use to simulate an API client.</a:t>
            </a:r>
            <a:endParaRPr lang="en-US" dirty="0"/>
          </a:p>
        </p:txBody>
      </p:sp>
      <p:sp>
        <p:nvSpPr>
          <p:cNvPr id="3" name="Title 2"/>
          <p:cNvSpPr>
            <a:spLocks noGrp="1"/>
          </p:cNvSpPr>
          <p:nvPr>
            <p:ph type="title"/>
          </p:nvPr>
        </p:nvSpPr>
        <p:spPr/>
        <p:txBody>
          <a:bodyPr/>
          <a:lstStyle/>
          <a:p>
            <a:r>
              <a:rPr lang="en-US" dirty="0" smtClean="0"/>
              <a:t>Adding </a:t>
            </a:r>
            <a:r>
              <a:rPr lang="en-US" dirty="0" err="1" smtClean="0"/>
              <a:t>OAuth</a:t>
            </a:r>
            <a:r>
              <a:rPr lang="en-US" dirty="0" smtClean="0"/>
              <a:t> 2 Support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59</a:t>
            </a:fld>
            <a:endParaRPr lang="en-US"/>
          </a:p>
        </p:txBody>
      </p:sp>
      <p:pic>
        <p:nvPicPr>
          <p:cNvPr id="5" name="Picture 4"/>
          <p:cNvPicPr>
            <a:picLocks noChangeAspect="1"/>
          </p:cNvPicPr>
          <p:nvPr/>
        </p:nvPicPr>
        <p:blipFill rotWithShape="1">
          <a:blip r:embed="rId3"/>
          <a:srcRect l="20361" t="64360" r="22063" b="5324"/>
          <a:stretch/>
        </p:blipFill>
        <p:spPr>
          <a:xfrm>
            <a:off x="1861782" y="4216514"/>
            <a:ext cx="5264774" cy="2079097"/>
          </a:xfrm>
          <a:prstGeom prst="rect">
            <a:avLst/>
          </a:prstGeom>
        </p:spPr>
      </p:pic>
    </p:spTree>
    <p:extLst>
      <p:ext uri="{BB962C8B-B14F-4D97-AF65-F5344CB8AC3E}">
        <p14:creationId xmlns:p14="http://schemas.microsoft.com/office/powerpoint/2010/main" val="146296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548640" lvl="1">
              <a:buFont typeface="Arial"/>
              <a:buChar char="•"/>
            </a:pPr>
            <a:r>
              <a:rPr lang="en-US" sz="2000" dirty="0" smtClean="0"/>
              <a:t>When </a:t>
            </a:r>
            <a:r>
              <a:rPr lang="en-US" sz="2000" dirty="0"/>
              <a:t>should I use Node.js in Apigee Edge</a:t>
            </a:r>
            <a:r>
              <a:rPr lang="en-US" sz="2000" dirty="0" smtClean="0"/>
              <a:t>?</a:t>
            </a:r>
          </a:p>
          <a:p>
            <a:pPr marL="822960" lvl="2"/>
            <a:r>
              <a:rPr lang="en-US" sz="1800" dirty="0" smtClean="0"/>
              <a:t>When </a:t>
            </a:r>
            <a:r>
              <a:rPr lang="en-US" sz="1800" dirty="0"/>
              <a:t>you need intelligent, asynchronous processing </a:t>
            </a:r>
            <a:r>
              <a:rPr lang="en-US" sz="1800" dirty="0" smtClean="0"/>
              <a:t>logic</a:t>
            </a:r>
          </a:p>
          <a:p>
            <a:pPr marL="822960" lvl="2"/>
            <a:r>
              <a:rPr lang="en-US" sz="1800" dirty="0" smtClean="0"/>
              <a:t>When </a:t>
            </a:r>
            <a:r>
              <a:rPr lang="en-US" sz="1800" dirty="0"/>
              <a:t>you’ve already built your API in Node and don’t want to rebuild it from </a:t>
            </a:r>
            <a:r>
              <a:rPr lang="en-US" sz="1800" dirty="0" smtClean="0"/>
              <a:t>scratch</a:t>
            </a:r>
          </a:p>
          <a:p>
            <a:pPr marL="822960" lvl="2"/>
            <a:endParaRPr lang="en-US" dirty="0" smtClean="0"/>
          </a:p>
          <a:p>
            <a:pPr marL="548640" lvl="1">
              <a:buFont typeface="Arial"/>
              <a:buChar char="•"/>
            </a:pPr>
            <a:r>
              <a:rPr lang="en-US" sz="2000" dirty="0" smtClean="0"/>
              <a:t>What </a:t>
            </a:r>
            <a:r>
              <a:rPr lang="en-US" sz="2000" dirty="0"/>
              <a:t>does Node.js look like in Apigee Edge</a:t>
            </a:r>
            <a:r>
              <a:rPr lang="en-US" sz="2000" dirty="0" smtClean="0"/>
              <a:t>?</a:t>
            </a:r>
          </a:p>
          <a:p>
            <a:pPr marL="548640" lvl="1">
              <a:buFont typeface="Arial"/>
              <a:buChar char="•"/>
            </a:pPr>
            <a:r>
              <a:rPr lang="en-US" sz="2000" dirty="0" smtClean="0"/>
              <a:t>Handling </a:t>
            </a:r>
            <a:r>
              <a:rPr lang="en-US" sz="2000" dirty="0"/>
              <a:t>and manipulating JSON data with JavaScript</a:t>
            </a:r>
          </a:p>
          <a:p>
            <a:pPr marL="274320" lvl="2" indent="0">
              <a:spcBef>
                <a:spcPts val="800"/>
              </a:spcBef>
              <a:buSzPct val="60000"/>
              <a:buNone/>
            </a:pPr>
            <a:r>
              <a:rPr lang="en-US" sz="2000" u="sng" dirty="0">
                <a:hlinkClick r:id="rId3"/>
              </a:rPr>
              <a:t>	</a:t>
            </a:r>
            <a:r>
              <a:rPr lang="en-US" sz="2000" dirty="0" smtClean="0">
                <a:hlinkClick r:id="rId3"/>
              </a:rPr>
              <a:t>http</a:t>
            </a:r>
            <a:r>
              <a:rPr lang="en-US" sz="2000" dirty="0">
                <a:hlinkClick r:id="rId3"/>
              </a:rPr>
              <a:t>://jsfiddle.net/remus/z4Y68/</a:t>
            </a:r>
            <a:r>
              <a:rPr lang="en-US" sz="2000" dirty="0"/>
              <a:t> </a:t>
            </a:r>
          </a:p>
          <a:p>
            <a:endParaRPr lang="en-US" dirty="0"/>
          </a:p>
        </p:txBody>
      </p:sp>
      <p:sp>
        <p:nvSpPr>
          <p:cNvPr id="3" name="Title 2"/>
          <p:cNvSpPr>
            <a:spLocks noGrp="1"/>
          </p:cNvSpPr>
          <p:nvPr>
            <p:ph type="title"/>
          </p:nvPr>
        </p:nvSpPr>
        <p:spPr/>
        <p:txBody>
          <a:bodyPr/>
          <a:lstStyle/>
          <a:p>
            <a:r>
              <a:rPr lang="en-US" dirty="0" smtClean="0"/>
              <a:t>When to use Node.js in Apigee Edge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a:t>
            </a:fld>
            <a:endParaRPr lang="en-US"/>
          </a:p>
        </p:txBody>
      </p:sp>
    </p:spTree>
    <p:extLst>
      <p:ext uri="{BB962C8B-B14F-4D97-AF65-F5344CB8AC3E}">
        <p14:creationId xmlns:p14="http://schemas.microsoft.com/office/powerpoint/2010/main" val="379537346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pPr>
              <a:lnSpc>
                <a:spcPct val="120000"/>
              </a:lnSpc>
            </a:pPr>
            <a:r>
              <a:rPr lang="en-US" dirty="0" smtClean="0"/>
              <a:t>Add the following to x-</a:t>
            </a:r>
            <a:r>
              <a:rPr lang="en-US" dirty="0" err="1" smtClean="0"/>
              <a:t>volos</a:t>
            </a:r>
            <a:r>
              <a:rPr lang="en-US" dirty="0" smtClean="0"/>
              <a:t>-resources to specify the use of </a:t>
            </a:r>
            <a:r>
              <a:rPr lang="en-US" dirty="0" err="1" smtClean="0"/>
              <a:t>OAuth</a:t>
            </a:r>
            <a:r>
              <a:rPr lang="en-US" dirty="0" smtClean="0"/>
              <a:t>, and add the requirement to your API</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274320" indent="0" algn="ctr">
              <a:buNone/>
            </a:pPr>
            <a:r>
              <a:rPr lang="en-US" b="1" dirty="0" smtClean="0"/>
              <a:t>Example API Swagger: </a:t>
            </a:r>
            <a:r>
              <a:rPr lang="en-US" b="1" dirty="0" err="1" smtClean="0">
                <a:solidFill>
                  <a:srgbClr val="FF4300"/>
                </a:solidFill>
              </a:rPr>
              <a:t>j.mp</a:t>
            </a:r>
            <a:r>
              <a:rPr lang="en-US" b="1" dirty="0" smtClean="0">
                <a:solidFill>
                  <a:srgbClr val="FF4300"/>
                </a:solidFill>
              </a:rPr>
              <a:t>/api-v1-node-swagger-final</a:t>
            </a:r>
            <a:endParaRPr lang="en-US" b="1" dirty="0">
              <a:solidFill>
                <a:srgbClr val="FF4300"/>
              </a:solidFill>
            </a:endParaRPr>
          </a:p>
        </p:txBody>
      </p:sp>
      <p:sp>
        <p:nvSpPr>
          <p:cNvPr id="3" name="Title 2"/>
          <p:cNvSpPr>
            <a:spLocks noGrp="1"/>
          </p:cNvSpPr>
          <p:nvPr>
            <p:ph type="title"/>
          </p:nvPr>
        </p:nvSpPr>
        <p:spPr/>
        <p:txBody>
          <a:bodyPr/>
          <a:lstStyle/>
          <a:p>
            <a:r>
              <a:rPr lang="en-US" dirty="0" smtClean="0"/>
              <a:t>Exposing an Oauth2 API Endpoint with a127</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60</a:t>
            </a:fld>
            <a:endParaRPr lang="en-US"/>
          </a:p>
        </p:txBody>
      </p:sp>
      <p:pic>
        <p:nvPicPr>
          <p:cNvPr id="5" name="Picture 4"/>
          <p:cNvPicPr>
            <a:picLocks noChangeAspect="1"/>
          </p:cNvPicPr>
          <p:nvPr/>
        </p:nvPicPr>
        <p:blipFill rotWithShape="1">
          <a:blip r:embed="rId3"/>
          <a:srcRect l="4854" t="33259" r="58335" b="15865"/>
          <a:stretch/>
        </p:blipFill>
        <p:spPr>
          <a:xfrm>
            <a:off x="443869" y="2108256"/>
            <a:ext cx="3366004" cy="3489105"/>
          </a:xfrm>
          <a:prstGeom prst="rect">
            <a:avLst/>
          </a:prstGeom>
        </p:spPr>
      </p:pic>
      <p:pic>
        <p:nvPicPr>
          <p:cNvPr id="6" name="Picture 5"/>
          <p:cNvPicPr>
            <a:picLocks noChangeAspect="1"/>
          </p:cNvPicPr>
          <p:nvPr/>
        </p:nvPicPr>
        <p:blipFill rotWithShape="1">
          <a:blip r:embed="rId3"/>
          <a:srcRect l="45576" t="47820" r="2621" b="29888"/>
          <a:stretch/>
        </p:blipFill>
        <p:spPr>
          <a:xfrm>
            <a:off x="4167432" y="3008273"/>
            <a:ext cx="4736856" cy="1528796"/>
          </a:xfrm>
          <a:prstGeom prst="rect">
            <a:avLst/>
          </a:prstGeom>
        </p:spPr>
      </p:pic>
    </p:spTree>
    <p:extLst>
      <p:ext uri="{BB962C8B-B14F-4D97-AF65-F5344CB8AC3E}">
        <p14:creationId xmlns:p14="http://schemas.microsoft.com/office/powerpoint/2010/main" val="3134040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Using Postman or other REST client, send a POST to the /</a:t>
            </a:r>
            <a:r>
              <a:rPr lang="en-US" dirty="0" err="1" smtClean="0"/>
              <a:t>accesstoken</a:t>
            </a:r>
            <a:r>
              <a:rPr lang="en-US" dirty="0" smtClean="0"/>
              <a:t> API</a:t>
            </a:r>
          </a:p>
          <a:p>
            <a:r>
              <a:rPr lang="en-US" dirty="0" smtClean="0"/>
              <a:t>Set the Header to Content-Type: application/</a:t>
            </a:r>
            <a:r>
              <a:rPr lang="en-US" dirty="0" err="1" smtClean="0"/>
              <a:t>json</a:t>
            </a:r>
            <a:endParaRPr lang="en-US" dirty="0" smtClean="0"/>
          </a:p>
          <a:p>
            <a:r>
              <a:rPr lang="en-US" dirty="0" smtClean="0"/>
              <a:t>Pass the client credentials as JSON as shown in example below</a:t>
            </a:r>
            <a:endParaRPr lang="en-US" dirty="0"/>
          </a:p>
        </p:txBody>
      </p:sp>
      <p:sp>
        <p:nvSpPr>
          <p:cNvPr id="3" name="Title 2"/>
          <p:cNvSpPr>
            <a:spLocks noGrp="1"/>
          </p:cNvSpPr>
          <p:nvPr>
            <p:ph type="title"/>
          </p:nvPr>
        </p:nvSpPr>
        <p:spPr/>
        <p:txBody>
          <a:bodyPr/>
          <a:lstStyle/>
          <a:p>
            <a:r>
              <a:rPr lang="en-US" dirty="0" smtClean="0"/>
              <a:t>Obtaining an Access Token</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61</a:t>
            </a:fld>
            <a:endParaRPr lang="en-US"/>
          </a:p>
        </p:txBody>
      </p:sp>
      <p:pic>
        <p:nvPicPr>
          <p:cNvPr id="5" name="Picture 4"/>
          <p:cNvPicPr>
            <a:picLocks noChangeAspect="1"/>
          </p:cNvPicPr>
          <p:nvPr/>
        </p:nvPicPr>
        <p:blipFill rotWithShape="1">
          <a:blip r:embed="rId2"/>
          <a:srcRect l="2500" t="51594" r="2621" b="8495"/>
          <a:stretch/>
        </p:blipFill>
        <p:spPr>
          <a:xfrm>
            <a:off x="443864" y="2786351"/>
            <a:ext cx="8337123" cy="2630223"/>
          </a:xfrm>
          <a:prstGeom prst="rect">
            <a:avLst/>
          </a:prstGeom>
        </p:spPr>
      </p:pic>
    </p:spTree>
    <p:extLst>
      <p:ext uri="{BB962C8B-B14F-4D97-AF65-F5344CB8AC3E}">
        <p14:creationId xmlns:p14="http://schemas.microsoft.com/office/powerpoint/2010/main" val="504928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1495404"/>
          </a:xfrm>
        </p:spPr>
        <p:txBody>
          <a:bodyPr/>
          <a:lstStyle/>
          <a:p>
            <a:pPr>
              <a:lnSpc>
                <a:spcPct val="120000"/>
              </a:lnSpc>
            </a:pPr>
            <a:r>
              <a:rPr lang="en-US" dirty="0" smtClean="0"/>
              <a:t>The access token must be passed in the request header as the value of the Authorization header</a:t>
            </a:r>
          </a:p>
          <a:p>
            <a:pPr>
              <a:lnSpc>
                <a:spcPct val="120000"/>
              </a:lnSpc>
            </a:pPr>
            <a:r>
              <a:rPr lang="en-US" dirty="0" smtClean="0"/>
              <a:t>The token is passed together with the </a:t>
            </a:r>
            <a:r>
              <a:rPr lang="en-US" dirty="0" smtClean="0">
                <a:solidFill>
                  <a:srgbClr val="FF4300"/>
                </a:solidFill>
              </a:rPr>
              <a:t>Bearer</a:t>
            </a:r>
            <a:r>
              <a:rPr lang="en-US" dirty="0" smtClean="0"/>
              <a:t> keyword</a:t>
            </a:r>
            <a:endParaRPr lang="en-US" dirty="0"/>
          </a:p>
        </p:txBody>
      </p:sp>
      <p:sp>
        <p:nvSpPr>
          <p:cNvPr id="3" name="Title 2"/>
          <p:cNvSpPr>
            <a:spLocks noGrp="1"/>
          </p:cNvSpPr>
          <p:nvPr>
            <p:ph type="title"/>
          </p:nvPr>
        </p:nvSpPr>
        <p:spPr/>
        <p:txBody>
          <a:bodyPr/>
          <a:lstStyle/>
          <a:p>
            <a:r>
              <a:rPr lang="en-US" dirty="0" smtClean="0"/>
              <a:t>Using the Token for Accessing API Resources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62</a:t>
            </a:fld>
            <a:endParaRPr lang="en-US"/>
          </a:p>
        </p:txBody>
      </p:sp>
      <p:pic>
        <p:nvPicPr>
          <p:cNvPr id="5" name="Picture 4"/>
          <p:cNvPicPr>
            <a:picLocks noChangeAspect="1"/>
          </p:cNvPicPr>
          <p:nvPr/>
        </p:nvPicPr>
        <p:blipFill rotWithShape="1">
          <a:blip r:embed="rId2"/>
          <a:srcRect l="2500" t="40270" b="5324"/>
          <a:stretch/>
        </p:blipFill>
        <p:spPr>
          <a:xfrm>
            <a:off x="228600" y="2761692"/>
            <a:ext cx="8915400" cy="3731183"/>
          </a:xfrm>
          <a:prstGeom prst="rect">
            <a:avLst/>
          </a:prstGeom>
        </p:spPr>
      </p:pic>
    </p:spTree>
    <p:extLst>
      <p:ext uri="{BB962C8B-B14F-4D97-AF65-F5344CB8AC3E}">
        <p14:creationId xmlns:p14="http://schemas.microsoft.com/office/powerpoint/2010/main" val="1900910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20000"/>
              </a:lnSpc>
            </a:pPr>
            <a:r>
              <a:rPr lang="en-US" dirty="0" smtClean="0"/>
              <a:t>When a token expires (like it might have happened to you if you were too slow), a new token must be issued</a:t>
            </a:r>
          </a:p>
          <a:p>
            <a:pPr>
              <a:lnSpc>
                <a:spcPct val="120000"/>
              </a:lnSpc>
            </a:pPr>
            <a:r>
              <a:rPr lang="en-US" dirty="0" smtClean="0"/>
              <a:t>Change the </a:t>
            </a:r>
            <a:r>
              <a:rPr lang="en-US" dirty="0" err="1" smtClean="0">
                <a:solidFill>
                  <a:srgbClr val="FF4300"/>
                </a:solidFill>
              </a:rPr>
              <a:t>tokenLifetime</a:t>
            </a:r>
            <a:r>
              <a:rPr lang="en-US" dirty="0" smtClean="0">
                <a:solidFill>
                  <a:srgbClr val="FF4300"/>
                </a:solidFill>
              </a:rPr>
              <a:t> (in </a:t>
            </a:r>
            <a:r>
              <a:rPr lang="en-US" dirty="0" err="1" smtClean="0">
                <a:solidFill>
                  <a:srgbClr val="FF4300"/>
                </a:solidFill>
              </a:rPr>
              <a:t>ms</a:t>
            </a:r>
            <a:r>
              <a:rPr lang="en-US" dirty="0" smtClean="0">
                <a:solidFill>
                  <a:srgbClr val="FF4300"/>
                </a:solidFill>
              </a:rPr>
              <a:t>)</a:t>
            </a:r>
            <a:r>
              <a:rPr lang="en-US" dirty="0" smtClean="0"/>
              <a:t> in the Swagger document to something more reasonable</a:t>
            </a:r>
          </a:p>
          <a:p>
            <a:pPr lvl="1">
              <a:lnSpc>
                <a:spcPct val="120000"/>
              </a:lnSpc>
            </a:pPr>
            <a:r>
              <a:rPr lang="en-US" dirty="0" smtClean="0"/>
              <a:t>1 hour = 3600000</a:t>
            </a:r>
          </a:p>
          <a:p>
            <a:pPr lvl="1">
              <a:lnSpc>
                <a:spcPct val="120000"/>
              </a:lnSpc>
            </a:pPr>
            <a:r>
              <a:rPr lang="en-US" dirty="0" smtClean="0"/>
              <a:t>1 day = 86400000</a:t>
            </a:r>
          </a:p>
          <a:p>
            <a:pPr lvl="1">
              <a:lnSpc>
                <a:spcPct val="120000"/>
              </a:lnSpc>
            </a:pPr>
            <a:r>
              <a:rPr lang="en-US" dirty="0" smtClean="0"/>
              <a:t>1 week = 604800000</a:t>
            </a:r>
          </a:p>
          <a:p>
            <a:pPr>
              <a:lnSpc>
                <a:spcPct val="120000"/>
              </a:lnSpc>
            </a:pPr>
            <a:r>
              <a:rPr lang="en-US" dirty="0" smtClean="0"/>
              <a:t>Repeat the steps to request a token – then change the token in your API requests</a:t>
            </a:r>
            <a:endParaRPr lang="en-US" dirty="0"/>
          </a:p>
        </p:txBody>
      </p:sp>
      <p:sp>
        <p:nvSpPr>
          <p:cNvPr id="3" name="Title 2"/>
          <p:cNvSpPr>
            <a:spLocks noGrp="1"/>
          </p:cNvSpPr>
          <p:nvPr>
            <p:ph type="title"/>
          </p:nvPr>
        </p:nvSpPr>
        <p:spPr/>
        <p:txBody>
          <a:bodyPr/>
          <a:lstStyle/>
          <a:p>
            <a:r>
              <a:rPr lang="en-US" dirty="0" smtClean="0"/>
              <a:t>Token Expiry</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63</a:t>
            </a:fld>
            <a:endParaRPr lang="en-US"/>
          </a:p>
        </p:txBody>
      </p:sp>
    </p:spTree>
    <p:extLst>
      <p:ext uri="{BB962C8B-B14F-4D97-AF65-F5344CB8AC3E}">
        <p14:creationId xmlns:p14="http://schemas.microsoft.com/office/powerpoint/2010/main" val="3469738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228600"/>
            <a:ext cx="7785693" cy="1454150"/>
          </a:xfrm>
        </p:spPr>
        <p:txBody>
          <a:bodyPr/>
          <a:lstStyle/>
          <a:p>
            <a:r>
              <a:rPr lang="en-US" sz="4400" dirty="0" smtClean="0"/>
              <a:t>Apigee-127</a:t>
            </a:r>
          </a:p>
          <a:p>
            <a:r>
              <a:rPr lang="en-US" sz="3200" dirty="0" smtClean="0"/>
              <a:t>Deployment </a:t>
            </a:r>
            <a:r>
              <a:rPr lang="en-US" sz="3200" dirty="0" err="1" smtClean="0"/>
              <a:t>Config</a:t>
            </a:r>
            <a:r>
              <a:rPr lang="en-US" sz="3200" dirty="0" smtClean="0"/>
              <a:t> / Deploying to Edge</a:t>
            </a:r>
            <a:endParaRPr lang="en-US" sz="3200" dirty="0"/>
          </a:p>
        </p:txBody>
      </p:sp>
    </p:spTree>
    <p:extLst>
      <p:ext uri="{BB962C8B-B14F-4D97-AF65-F5344CB8AC3E}">
        <p14:creationId xmlns:p14="http://schemas.microsoft.com/office/powerpoint/2010/main" val="1153170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1113205"/>
          </a:xfrm>
        </p:spPr>
        <p:txBody>
          <a:bodyPr/>
          <a:lstStyle/>
          <a:p>
            <a:pPr>
              <a:lnSpc>
                <a:spcPct val="120000"/>
              </a:lnSpc>
            </a:pPr>
            <a:r>
              <a:rPr lang="en-US" dirty="0" smtClean="0"/>
              <a:t>Create a ‘</a:t>
            </a:r>
            <a:r>
              <a:rPr lang="en-US" dirty="0" err="1" smtClean="0"/>
              <a:t>config.js</a:t>
            </a:r>
            <a:r>
              <a:rPr lang="en-US" dirty="0" smtClean="0"/>
              <a:t>’ to and export an object that contains the </a:t>
            </a:r>
            <a:r>
              <a:rPr lang="en-US" dirty="0" err="1" smtClean="0"/>
              <a:t>urls</a:t>
            </a:r>
            <a:r>
              <a:rPr lang="en-US" dirty="0" smtClean="0"/>
              <a:t> or other </a:t>
            </a:r>
            <a:r>
              <a:rPr lang="en-US" dirty="0" err="1" smtClean="0"/>
              <a:t>config</a:t>
            </a:r>
            <a:r>
              <a:rPr lang="en-US" dirty="0" smtClean="0"/>
              <a:t> data.</a:t>
            </a:r>
            <a:endParaRPr lang="en-US" dirty="0"/>
          </a:p>
          <a:p>
            <a:endParaRPr lang="en-US" dirty="0" smtClean="0"/>
          </a:p>
          <a:p>
            <a:endParaRPr lang="en-US" dirty="0"/>
          </a:p>
          <a:p>
            <a:endParaRPr lang="en-US" dirty="0" smtClean="0"/>
          </a:p>
          <a:p>
            <a:endParaRPr lang="en-US" dirty="0"/>
          </a:p>
          <a:p>
            <a:endParaRPr lang="en-US" dirty="0" smtClean="0"/>
          </a:p>
          <a:p>
            <a:endParaRPr lang="en-US" dirty="0"/>
          </a:p>
          <a:p>
            <a:pPr marL="274320" indent="0">
              <a:buNone/>
            </a:pPr>
            <a:endParaRPr lang="en-US" dirty="0" smtClean="0"/>
          </a:p>
        </p:txBody>
      </p:sp>
      <p:sp>
        <p:nvSpPr>
          <p:cNvPr id="3" name="Title 2"/>
          <p:cNvSpPr>
            <a:spLocks noGrp="1"/>
          </p:cNvSpPr>
          <p:nvPr>
            <p:ph type="title"/>
          </p:nvPr>
        </p:nvSpPr>
        <p:spPr/>
        <p:txBody>
          <a:bodyPr/>
          <a:lstStyle/>
          <a:p>
            <a:r>
              <a:rPr lang="en-US" dirty="0" smtClean="0"/>
              <a:t>Manage </a:t>
            </a:r>
            <a:r>
              <a:rPr lang="en-US" dirty="0" err="1" smtClean="0"/>
              <a:t>Config</a:t>
            </a:r>
            <a:r>
              <a:rPr lang="en-US" dirty="0" smtClean="0"/>
              <a:t> Data by Exporting a Module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65</a:t>
            </a:fld>
            <a:endParaRPr lang="en-US"/>
          </a:p>
        </p:txBody>
      </p:sp>
      <p:pic>
        <p:nvPicPr>
          <p:cNvPr id="5" name="Picture 4"/>
          <p:cNvPicPr>
            <a:picLocks noChangeAspect="1"/>
          </p:cNvPicPr>
          <p:nvPr/>
        </p:nvPicPr>
        <p:blipFill rotWithShape="1">
          <a:blip r:embed="rId2"/>
          <a:srcRect l="6877" t="31641" r="7097" b="35101"/>
          <a:stretch/>
        </p:blipFill>
        <p:spPr>
          <a:xfrm>
            <a:off x="628814" y="2367166"/>
            <a:ext cx="7866337" cy="2280863"/>
          </a:xfrm>
          <a:prstGeom prst="rect">
            <a:avLst/>
          </a:prstGeom>
        </p:spPr>
      </p:pic>
    </p:spTree>
    <p:extLst>
      <p:ext uri="{BB962C8B-B14F-4D97-AF65-F5344CB8AC3E}">
        <p14:creationId xmlns:p14="http://schemas.microsoft.com/office/powerpoint/2010/main" val="3459598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To deploy to the Apigee Edge Gateway</a:t>
            </a:r>
            <a:endParaRPr lang="en-US" dirty="0"/>
          </a:p>
        </p:txBody>
      </p:sp>
      <p:sp>
        <p:nvSpPr>
          <p:cNvPr id="3" name="Title 2"/>
          <p:cNvSpPr>
            <a:spLocks noGrp="1"/>
          </p:cNvSpPr>
          <p:nvPr>
            <p:ph type="title"/>
          </p:nvPr>
        </p:nvSpPr>
        <p:spPr/>
        <p:txBody>
          <a:bodyPr/>
          <a:lstStyle/>
          <a:p>
            <a:r>
              <a:rPr lang="en-US" dirty="0" smtClean="0"/>
              <a:t>Deploying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66</a:t>
            </a:fld>
            <a:endParaRPr lang="en-US"/>
          </a:p>
        </p:txBody>
      </p:sp>
      <p:pic>
        <p:nvPicPr>
          <p:cNvPr id="5" name="Picture 4"/>
          <p:cNvPicPr>
            <a:picLocks noChangeAspect="1"/>
          </p:cNvPicPr>
          <p:nvPr/>
        </p:nvPicPr>
        <p:blipFill rotWithShape="1">
          <a:blip r:embed="rId2"/>
          <a:srcRect l="7552" t="29663" r="8040" b="29708"/>
          <a:stretch/>
        </p:blipFill>
        <p:spPr>
          <a:xfrm>
            <a:off x="690462" y="2034282"/>
            <a:ext cx="7718381" cy="2786353"/>
          </a:xfrm>
          <a:prstGeom prst="rect">
            <a:avLst/>
          </a:prstGeom>
        </p:spPr>
      </p:pic>
    </p:spTree>
    <p:extLst>
      <p:ext uri="{BB962C8B-B14F-4D97-AF65-F5344CB8AC3E}">
        <p14:creationId xmlns:p14="http://schemas.microsoft.com/office/powerpoint/2010/main" val="2680688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7162711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 Installation</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7</a:t>
            </a:fld>
            <a:endParaRPr lang="en-US"/>
          </a:p>
        </p:txBody>
      </p:sp>
      <p:pic>
        <p:nvPicPr>
          <p:cNvPr id="5" name="Picture 4"/>
          <p:cNvPicPr>
            <a:picLocks noChangeAspect="1"/>
          </p:cNvPicPr>
          <p:nvPr/>
        </p:nvPicPr>
        <p:blipFill rotWithShape="1">
          <a:blip r:embed="rId2"/>
          <a:srcRect l="10248" t="16667" r="10332" b="12176"/>
          <a:stretch/>
        </p:blipFill>
        <p:spPr>
          <a:xfrm>
            <a:off x="937056" y="1143000"/>
            <a:ext cx="7262182" cy="4879975"/>
          </a:xfrm>
          <a:prstGeom prst="rect">
            <a:avLst/>
          </a:prstGeom>
        </p:spPr>
      </p:pic>
    </p:spTree>
    <p:extLst>
      <p:ext uri="{BB962C8B-B14F-4D97-AF65-F5344CB8AC3E}">
        <p14:creationId xmlns:p14="http://schemas.microsoft.com/office/powerpoint/2010/main" val="38364187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4879974"/>
          </a:xfrm>
          <a:prstGeom prst="rect">
            <a:avLst/>
          </a:prstGeom>
          <a:noFill/>
          <a:ln>
            <a:noFill/>
          </a:ln>
        </p:spPr>
        <p:txBody>
          <a:bodyPr lIns="0" tIns="45700" rIns="91425" bIns="45700" anchor="t" anchorCtr="0">
            <a:noAutofit/>
          </a:bodyPr>
          <a:lstStyle/>
          <a:p>
            <a:pPr lvl="1">
              <a:lnSpc>
                <a:spcPct val="120000"/>
              </a:lnSpc>
              <a:buSzPct val="60000"/>
              <a:buFont typeface="Arial"/>
              <a:buChar char="•"/>
            </a:pPr>
            <a:r>
              <a:rPr lang="en-US" sz="2000" dirty="0"/>
              <a:t>JavaScript objects and parsing response </a:t>
            </a:r>
            <a:r>
              <a:rPr lang="en-US" sz="2000" dirty="0" smtClean="0"/>
              <a:t>JSON </a:t>
            </a:r>
          </a:p>
          <a:p>
            <a:pPr lvl="1">
              <a:lnSpc>
                <a:spcPct val="120000"/>
              </a:lnSpc>
              <a:buSzPct val="60000"/>
              <a:buFont typeface="Arial"/>
              <a:buChar char="•"/>
            </a:pPr>
            <a:endParaRPr lang="en-US" sz="2000" dirty="0"/>
          </a:p>
          <a:p>
            <a:pPr lvl="1">
              <a:lnSpc>
                <a:spcPct val="120000"/>
              </a:lnSpc>
              <a:buSzPct val="60000"/>
              <a:buFont typeface="Arial"/>
              <a:buChar char="•"/>
            </a:pPr>
            <a:r>
              <a:rPr lang="en-US" sz="2000" dirty="0" smtClean="0"/>
              <a:t>“</a:t>
            </a:r>
            <a:r>
              <a:rPr lang="en-US" sz="2000" dirty="0"/>
              <a:t>What” and “why” of asynchronous programming with Node.js</a:t>
            </a:r>
          </a:p>
          <a:p>
            <a:pPr lvl="2">
              <a:lnSpc>
                <a:spcPct val="120000"/>
              </a:lnSpc>
              <a:buSzPct val="60000"/>
            </a:pPr>
            <a:r>
              <a:rPr lang="en-US" sz="1800" dirty="0"/>
              <a:t>Understanding blocking </a:t>
            </a:r>
            <a:r>
              <a:rPr lang="en-US" sz="1800" dirty="0" smtClean="0"/>
              <a:t>code</a:t>
            </a:r>
          </a:p>
          <a:p>
            <a:pPr lvl="2">
              <a:lnSpc>
                <a:spcPct val="120000"/>
              </a:lnSpc>
              <a:buSzPct val="60000"/>
            </a:pPr>
            <a:r>
              <a:rPr lang="en-US" sz="1800" dirty="0" smtClean="0"/>
              <a:t>Callbacks</a:t>
            </a:r>
            <a:r>
              <a:rPr lang="en-US" sz="1800" dirty="0"/>
              <a:t>, promises and basis of asynchronous </a:t>
            </a:r>
            <a:r>
              <a:rPr lang="en-US" sz="1800" dirty="0" smtClean="0"/>
              <a:t>design</a:t>
            </a:r>
          </a:p>
          <a:p>
            <a:pPr lvl="2">
              <a:buSzPct val="60000"/>
            </a:pPr>
            <a:endParaRPr lang="en-US" sz="1000" dirty="0"/>
          </a:p>
          <a:p>
            <a:pPr lvl="1">
              <a:buSzPct val="60000"/>
            </a:pPr>
            <a:endParaRPr lang="en-US" dirty="0"/>
          </a:p>
          <a:p>
            <a:pPr lvl="1">
              <a:buSzPct val="60000"/>
            </a:pPr>
            <a:endParaRPr lang="en-US" dirty="0" smtClean="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Asynchronous Programming</a:t>
            </a:r>
            <a:endParaRPr lang="en-US" dirty="0"/>
          </a:p>
        </p:txBody>
      </p:sp>
    </p:spTree>
    <p:extLst>
      <p:ext uri="{BB962C8B-B14F-4D97-AF65-F5344CB8AC3E}">
        <p14:creationId xmlns:p14="http://schemas.microsoft.com/office/powerpoint/2010/main" val="48338363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274320" indent="0">
              <a:buNone/>
            </a:pPr>
            <a:endParaRPr lang="en-US" dirty="0" smtClean="0"/>
          </a:p>
          <a:p>
            <a:pPr marL="274320" indent="0">
              <a:buNone/>
            </a:pPr>
            <a:r>
              <a:rPr lang="en-US" dirty="0" smtClean="0"/>
              <a:t>					</a:t>
            </a:r>
            <a:r>
              <a:rPr lang="en-US" b="1" dirty="0" smtClean="0">
                <a:solidFill>
                  <a:srgbClr val="FF4300"/>
                </a:solidFill>
              </a:rPr>
              <a:t>http</a:t>
            </a:r>
            <a:r>
              <a:rPr lang="en-US" b="1" dirty="0">
                <a:solidFill>
                  <a:srgbClr val="FF4300"/>
                </a:solidFill>
              </a:rPr>
              <a:t>://</a:t>
            </a:r>
            <a:r>
              <a:rPr lang="en-US" b="1" dirty="0" err="1">
                <a:solidFill>
                  <a:srgbClr val="FF4300"/>
                </a:solidFill>
              </a:rPr>
              <a:t>jsfiddle.net</a:t>
            </a:r>
            <a:r>
              <a:rPr lang="en-US" b="1" dirty="0">
                <a:solidFill>
                  <a:srgbClr val="FF4300"/>
                </a:solidFill>
              </a:rPr>
              <a:t>/</a:t>
            </a:r>
            <a:r>
              <a:rPr lang="en-US" b="1" dirty="0" err="1">
                <a:solidFill>
                  <a:srgbClr val="FF4300"/>
                </a:solidFill>
              </a:rPr>
              <a:t>grewis</a:t>
            </a:r>
            <a:r>
              <a:rPr lang="en-US" b="1" dirty="0">
                <a:solidFill>
                  <a:srgbClr val="FF4300"/>
                </a:solidFill>
              </a:rPr>
              <a:t>/p5nf8hdf/</a:t>
            </a:r>
          </a:p>
        </p:txBody>
      </p:sp>
      <p:sp>
        <p:nvSpPr>
          <p:cNvPr id="3" name="Title 2"/>
          <p:cNvSpPr>
            <a:spLocks noGrp="1"/>
          </p:cNvSpPr>
          <p:nvPr>
            <p:ph type="title"/>
          </p:nvPr>
        </p:nvSpPr>
        <p:spPr/>
        <p:txBody>
          <a:bodyPr/>
          <a:lstStyle/>
          <a:p>
            <a:r>
              <a:rPr lang="en-US" dirty="0" smtClean="0"/>
              <a:t>Blocking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9</a:t>
            </a:fld>
            <a:endParaRPr lang="en-US"/>
          </a:p>
        </p:txBody>
      </p:sp>
      <p:pic>
        <p:nvPicPr>
          <p:cNvPr id="6" name="Picture 5"/>
          <p:cNvPicPr>
            <a:picLocks noChangeAspect="1"/>
          </p:cNvPicPr>
          <p:nvPr/>
        </p:nvPicPr>
        <p:blipFill>
          <a:blip r:embed="rId3"/>
          <a:stretch>
            <a:fillRect/>
          </a:stretch>
        </p:blipFill>
        <p:spPr>
          <a:xfrm>
            <a:off x="928853" y="1048227"/>
            <a:ext cx="7257857" cy="4285748"/>
          </a:xfrm>
          <a:prstGeom prst="rect">
            <a:avLst/>
          </a:prstGeom>
        </p:spPr>
      </p:pic>
    </p:spTree>
    <p:extLst>
      <p:ext uri="{BB962C8B-B14F-4D97-AF65-F5344CB8AC3E}">
        <p14:creationId xmlns:p14="http://schemas.microsoft.com/office/powerpoint/2010/main" val="395248590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pigee_final_021114">
  <a:themeElements>
    <a:clrScheme name="Apigee Test 2">
      <a:dk1>
        <a:srgbClr val="686868"/>
      </a:dk1>
      <a:lt1>
        <a:sysClr val="window" lastClr="FFFFFF"/>
      </a:lt1>
      <a:dk2>
        <a:srgbClr val="FF4300"/>
      </a:dk2>
      <a:lt2>
        <a:srgbClr val="F1F2F2"/>
      </a:lt2>
      <a:accent1>
        <a:srgbClr val="D1D3D4"/>
      </a:accent1>
      <a:accent2>
        <a:srgbClr val="CACA9E"/>
      </a:accent2>
      <a:accent3>
        <a:srgbClr val="6693B0"/>
      </a:accent3>
      <a:accent4>
        <a:srgbClr val="6E5199"/>
      </a:accent4>
      <a:accent5>
        <a:srgbClr val="1C9AD6"/>
      </a:accent5>
      <a:accent6>
        <a:srgbClr val="179C4E"/>
      </a:accent6>
      <a:hlink>
        <a:srgbClr val="1B97D1"/>
      </a:hlink>
      <a:folHlink>
        <a:srgbClr val="064B7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85750" indent="-285750">
          <a:buClr>
            <a:schemeClr val="tx2"/>
          </a:buClr>
          <a:buFont typeface="Arial"/>
          <a:buChar cha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Apigee_final_021114.potx</Template>
  <TotalTime>11542</TotalTime>
  <Words>4852</Words>
  <Application>Microsoft Macintosh PowerPoint</Application>
  <PresentationFormat>On-screen Show (4:3)</PresentationFormat>
  <Paragraphs>701</Paragraphs>
  <Slides>67</Slides>
  <Notes>35</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Apigee_final_021114</vt:lpstr>
      <vt:lpstr>PowerPoint Presentation</vt:lpstr>
      <vt:lpstr>Course Topics</vt:lpstr>
      <vt:lpstr>PowerPoint Presentation</vt:lpstr>
      <vt:lpstr>Introduction to server-side JavaScript, Node.js, and NPM</vt:lpstr>
      <vt:lpstr>Node.js and Apigee Edge</vt:lpstr>
      <vt:lpstr>When to use Node.js in Apigee Edge</vt:lpstr>
      <vt:lpstr>Node Installation</vt:lpstr>
      <vt:lpstr>Asynchronous Programming</vt:lpstr>
      <vt:lpstr>Blocking</vt:lpstr>
      <vt:lpstr>Non-blocking</vt:lpstr>
      <vt:lpstr>The World’s Simplest Web Server</vt:lpstr>
      <vt:lpstr>The World of NPM</vt:lpstr>
      <vt:lpstr>NPM Packages and other resources</vt:lpstr>
      <vt:lpstr>Modules Must be Installed</vt:lpstr>
      <vt:lpstr>Installing Modules with NPM</vt:lpstr>
      <vt:lpstr>Installing Multiple Modules</vt:lpstr>
      <vt:lpstr>Express Routes</vt:lpstr>
      <vt:lpstr>Use Multiple Routes to Expose API Resources</vt:lpstr>
      <vt:lpstr>Executing 3rd Party HTTP/S Requests from Node.js</vt:lpstr>
      <vt:lpstr>Using the async Module to Help with Callbacks</vt:lpstr>
      <vt:lpstr>Data Manipulation and Mashups with Node.js</vt:lpstr>
      <vt:lpstr>Node.js Application Architecture</vt:lpstr>
      <vt:lpstr>PowerPoint Presentation</vt:lpstr>
      <vt:lpstr>Supported Modules and Pre-installed Packages in Edge</vt:lpstr>
      <vt:lpstr>Configuring an API Proxy to Run a Node Application</vt:lpstr>
      <vt:lpstr>UI Wizard for creating Node.js API Proxy Skeletons</vt:lpstr>
      <vt:lpstr>Deploying and Maintaining a Node app in Apigee Edge</vt:lpstr>
      <vt:lpstr>Use apigeetool to deploy node apps from command line</vt:lpstr>
      <vt:lpstr>PowerPoint Presentation</vt:lpstr>
      <vt:lpstr>What is Volos</vt:lpstr>
      <vt:lpstr>Executing HTTPS requests from Node.js</vt:lpstr>
      <vt:lpstr>Demo of Caching and Quota Management with Volos</vt:lpstr>
      <vt:lpstr>PowerPoint Presentation</vt:lpstr>
      <vt:lpstr>Troubleshooting</vt:lpstr>
      <vt:lpstr>Troubleshooting and debugging</vt:lpstr>
      <vt:lpstr>Troubleshooting, debugging, and where to get help</vt:lpstr>
      <vt:lpstr>Getting help</vt:lpstr>
      <vt:lpstr>PowerPoint Presentation</vt:lpstr>
      <vt:lpstr>Installing Apigee 127</vt:lpstr>
      <vt:lpstr>Creating an Apigee 127 Project</vt:lpstr>
      <vt:lpstr>Apigee 127 Project Structure</vt:lpstr>
      <vt:lpstr>Try it out</vt:lpstr>
      <vt:lpstr>PowerPoint Presentation</vt:lpstr>
      <vt:lpstr>The Swagger Editor</vt:lpstr>
      <vt:lpstr>Launching the Swagger Editor</vt:lpstr>
      <vt:lpstr>PowerPoint Presentation</vt:lpstr>
      <vt:lpstr>How do Controllers Work?</vt:lpstr>
      <vt:lpstr>How do controllers work?</vt:lpstr>
      <vt:lpstr>Create a Config</vt:lpstr>
      <vt:lpstr>PowerPoint Presentation</vt:lpstr>
      <vt:lpstr>Using Volos</vt:lpstr>
      <vt:lpstr>Implementing a Cache</vt:lpstr>
      <vt:lpstr>Implementing a Cache</vt:lpstr>
      <vt:lpstr>Adding a Quota</vt:lpstr>
      <vt:lpstr>Adding a Quota</vt:lpstr>
      <vt:lpstr>A Word of Caution</vt:lpstr>
      <vt:lpstr>A127 Deployment Accounts</vt:lpstr>
      <vt:lpstr>Create a Deployment Account</vt:lpstr>
      <vt:lpstr>Adding OAuth 2 Support</vt:lpstr>
      <vt:lpstr>Exposing an Oauth2 API Endpoint with a127</vt:lpstr>
      <vt:lpstr>Obtaining an Access Token</vt:lpstr>
      <vt:lpstr>Using the Token for Accessing API Resources</vt:lpstr>
      <vt:lpstr>Token Expiry</vt:lpstr>
      <vt:lpstr>PowerPoint Presentation</vt:lpstr>
      <vt:lpstr>Manage Config Data by Exporting a Module</vt:lpstr>
      <vt:lpstr>Deploying</vt:lpstr>
      <vt:lpstr>PowerPoint Presentation</vt:lpstr>
    </vt:vector>
  </TitlesOfParts>
  <Company>The Opposite of Olives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Carole Jeung</dc:creator>
  <cp:lastModifiedBy>Jenny Burcio</cp:lastModifiedBy>
  <cp:revision>273</cp:revision>
  <dcterms:created xsi:type="dcterms:W3CDTF">2013-08-05T18:46:25Z</dcterms:created>
  <dcterms:modified xsi:type="dcterms:W3CDTF">2014-11-17T19:11:53Z</dcterms:modified>
</cp:coreProperties>
</file>